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7" r:id="rId2"/>
    <p:sldId id="258" r:id="rId3"/>
    <p:sldId id="259" r:id="rId4"/>
    <p:sldId id="260" r:id="rId5"/>
    <p:sldId id="261" r:id="rId6"/>
    <p:sldId id="290" r:id="rId7"/>
    <p:sldId id="291" r:id="rId8"/>
    <p:sldId id="292" r:id="rId9"/>
    <p:sldId id="262" r:id="rId10"/>
    <p:sldId id="263" r:id="rId11"/>
    <p:sldId id="294" r:id="rId12"/>
    <p:sldId id="295" r:id="rId13"/>
    <p:sldId id="293" r:id="rId14"/>
    <p:sldId id="265" r:id="rId15"/>
    <p:sldId id="266" r:id="rId16"/>
    <p:sldId id="296" r:id="rId17"/>
    <p:sldId id="297" r:id="rId18"/>
    <p:sldId id="298" r:id="rId19"/>
    <p:sldId id="306" r:id="rId20"/>
    <p:sldId id="310" r:id="rId21"/>
    <p:sldId id="308" r:id="rId22"/>
    <p:sldId id="307" r:id="rId23"/>
    <p:sldId id="309" r:id="rId24"/>
    <p:sldId id="267" r:id="rId25"/>
    <p:sldId id="299" r:id="rId26"/>
    <p:sldId id="268" r:id="rId27"/>
    <p:sldId id="269" r:id="rId28"/>
    <p:sldId id="300" r:id="rId29"/>
    <p:sldId id="301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312" r:id="rId39"/>
    <p:sldId id="279" r:id="rId40"/>
    <p:sldId id="280" r:id="rId41"/>
    <p:sldId id="281" r:id="rId42"/>
    <p:sldId id="282" r:id="rId43"/>
    <p:sldId id="302" r:id="rId44"/>
    <p:sldId id="284" r:id="rId45"/>
    <p:sldId id="303" r:id="rId46"/>
    <p:sldId id="313" r:id="rId47"/>
    <p:sldId id="314" r:id="rId48"/>
    <p:sldId id="287" r:id="rId49"/>
    <p:sldId id="288" r:id="rId50"/>
    <p:sldId id="305" r:id="rId51"/>
    <p:sldId id="311" r:id="rId52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5AE9E48-03EE-E044-AD15-C474E5B4288A}">
          <p14:sldIdLst>
            <p14:sldId id="257"/>
            <p14:sldId id="258"/>
            <p14:sldId id="259"/>
            <p14:sldId id="260"/>
            <p14:sldId id="261"/>
            <p14:sldId id="290"/>
            <p14:sldId id="291"/>
          </p14:sldIdLst>
        </p14:section>
        <p14:section name="組み立て" id="{C97ABD2D-C4A7-E845-BFC0-98DDDE0FF54D}">
          <p14:sldIdLst>
            <p14:sldId id="292"/>
            <p14:sldId id="262"/>
            <p14:sldId id="263"/>
            <p14:sldId id="294"/>
            <p14:sldId id="295"/>
            <p14:sldId id="293"/>
            <p14:sldId id="265"/>
            <p14:sldId id="266"/>
            <p14:sldId id="296"/>
            <p14:sldId id="297"/>
            <p14:sldId id="298"/>
            <p14:sldId id="306"/>
          </p14:sldIdLst>
        </p14:section>
        <p14:section name="タイトルなしのセクション" id="{7834F094-0EEF-4246-A423-E538BBC164C6}">
          <p14:sldIdLst>
            <p14:sldId id="310"/>
            <p14:sldId id="308"/>
            <p14:sldId id="307"/>
            <p14:sldId id="309"/>
            <p14:sldId id="267"/>
          </p14:sldIdLst>
        </p14:section>
        <p14:section name="hello world" id="{99D833F7-1E16-0844-A7A9-3FAC00502C7A}">
          <p14:sldIdLst>
            <p14:sldId id="299"/>
            <p14:sldId id="268"/>
            <p14:sldId id="269"/>
            <p14:sldId id="300"/>
            <p14:sldId id="301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12"/>
            <p14:sldId id="279"/>
            <p14:sldId id="280"/>
            <p14:sldId id="281"/>
            <p14:sldId id="282"/>
          </p14:sldIdLst>
        </p14:section>
        <p14:section name="Couchbase" id="{80B8592B-A8E9-304E-9478-EBA2F4E984B8}">
          <p14:sldIdLst>
            <p14:sldId id="302"/>
            <p14:sldId id="284"/>
            <p14:sldId id="303"/>
            <p14:sldId id="313"/>
            <p14:sldId id="314"/>
            <p14:sldId id="287"/>
            <p14:sldId id="288"/>
            <p14:sldId id="305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82B2F-D68E-B94C-8395-2F575558DE51}" type="datetimeFigureOut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6DA00-9267-5A44-80A0-CC6028B821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458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5C8FE-03EC-7F40-AD04-7D0C7417CF9E}" type="datetimeFigureOut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EE99D-773C-ED49-A646-3D40ED310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512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EE99D-773C-ED49-A646-3D40ED310D80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17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28600" y="2889250"/>
            <a:ext cx="4343400" cy="201613"/>
          </a:xfrm>
          <a:prstGeom prst="rect">
            <a:avLst/>
          </a:prstGeom>
          <a:solidFill>
            <a:srgbClr val="F59D1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4572000" y="2889250"/>
            <a:ext cx="4267200" cy="201613"/>
          </a:xfrm>
          <a:prstGeom prst="rect">
            <a:avLst/>
          </a:prstGeom>
          <a:solidFill>
            <a:srgbClr val="2D97D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 descr="atWar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5507038"/>
            <a:ext cx="202406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35613"/>
            <a:ext cx="7772400" cy="1877437"/>
          </a:xfrm>
        </p:spPr>
        <p:txBody>
          <a:bodyPr>
            <a:normAutofit/>
          </a:bodyPr>
          <a:lstStyle>
            <a:lvl1pPr algn="ctr">
              <a:defRPr sz="5800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43608" y="3270250"/>
            <a:ext cx="7056784" cy="2209800"/>
          </a:xfrm>
        </p:spPr>
        <p:txBody>
          <a:bodyPr>
            <a:normAutofit/>
          </a:bodyPr>
          <a:lstStyle>
            <a:lvl1pPr marL="0" indent="0" algn="ctr">
              <a:buFont typeface="Wingdings" pitchFamily="2" charset="2"/>
              <a:buNone/>
              <a:defRPr sz="3000" b="0"/>
            </a:lvl1pPr>
          </a:lstStyle>
          <a:p>
            <a:r>
              <a:rPr lang="ja-JP" altLang="en-US" smtClean="0"/>
              <a:t>マスター サブタイトルの書式設定</a:t>
            </a:r>
            <a:endParaRPr lang="ja-JP" altLang="en-US" dirty="0"/>
          </a:p>
        </p:txBody>
      </p:sp>
      <p:sp>
        <p:nvSpPr>
          <p:cNvPr id="7" name="日付プレースホルダ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EFB03C-9479-7448-8CF8-30B03FD782C4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8" name="スライド番号プレースホルダ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フッター プレースホルダ 2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6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8473EE-7107-8D4E-8F08-1CD5DFCF4404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6" name="スライド番号プレースホルダ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1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42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6588125" y="276225"/>
            <a:ext cx="0" cy="5472113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3EE2DE-22D4-584C-8DEC-0CBE0417183B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6" name="スライド番号プレースホル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347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1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D8BF40-6A9F-594E-9DA9-A610F60246B0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6" name="スライド番号プレースホルダ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1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19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4000" b="1" cap="none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D9383-3D10-3941-96BF-598FC143A8F6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5" name="スライド番号プレースホル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フッター プレースホル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23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2F5C30-2E1E-004F-84C5-4E39EF6662A2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7" name="スライド番号プレースホルダ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フッター プレースホルダ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05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514D64-ED8B-5840-B025-921F4B415820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9" name="スライド番号プレースホルダ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フッター プレースホルダ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61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4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87C817-15B2-454C-9681-25AA0316345B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5" name="スライド番号プレースホル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フッター プレースホル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44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93C672-B465-584F-A691-6CADA9003B88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3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4" name="フッター プレースホル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84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3A2EE3-94C6-B548-88B9-6FF41D1D45DD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6" name="スライド番号プレースホル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002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DD46F7-D9AE-6F40-A0A6-BDB80C60FB82}" type="datetime1">
              <a:rPr kumimoji="1" lang="ja-JP" altLang="en-US" smtClean="0"/>
              <a:t>15/04/24</a:t>
            </a:fld>
            <a:endParaRPr kumimoji="1" lang="ja-JP" altLang="en-US"/>
          </a:p>
        </p:txBody>
      </p:sp>
      <p:sp>
        <p:nvSpPr>
          <p:cNvPr id="6" name="スライド番号プレースホル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02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1275" y="6465888"/>
            <a:ext cx="34639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solidFill>
                  <a:srgbClr val="898989"/>
                </a:solidFill>
                <a:latin typeface="メイリオ" charset="0"/>
                <a:ea typeface="メイリオ" charset="0"/>
                <a:cs typeface="メイリオ" charset="0"/>
              </a:defRPr>
            </a:lvl1pPr>
          </a:lstStyle>
          <a:p>
            <a:endParaRPr kumimoji="1" lang="ja-JP" alt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1175" y="6465888"/>
            <a:ext cx="555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solidFill>
                  <a:srgbClr val="898989"/>
                </a:solidFill>
                <a:latin typeface="メイリオ" charset="0"/>
                <a:ea typeface="メイリオ" charset="0"/>
                <a:cs typeface="メイリオ" charset="0"/>
              </a:defRPr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030" name="グループ化 10"/>
          <p:cNvGrpSpPr>
            <a:grpSpLocks/>
          </p:cNvGrpSpPr>
          <p:nvPr/>
        </p:nvGrpSpPr>
        <p:grpSpPr bwMode="auto">
          <a:xfrm>
            <a:off x="0" y="0"/>
            <a:ext cx="2557463" cy="6858000"/>
            <a:chOff x="0" y="0"/>
            <a:chExt cx="2556949" cy="6858000"/>
          </a:xfrm>
        </p:grpSpPr>
        <p:pic>
          <p:nvPicPr>
            <p:cNvPr id="1032" name="Picture 2" descr="atWare 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6381750"/>
              <a:ext cx="2161413" cy="282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228554" cy="3429000"/>
            </a:xfrm>
            <a:prstGeom prst="rect">
              <a:avLst/>
            </a:prstGeom>
            <a:solidFill>
              <a:srgbClr val="F59D1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ja-JP" sz="2400">
                <a:latin typeface="メイリオ" pitchFamily="50" charset="-128"/>
                <a:ea typeface="+mn-ea"/>
                <a:cs typeface="+mn-cs"/>
              </a:endParaRPr>
            </a:p>
          </p:txBody>
        </p:sp>
        <p:sp>
          <p:nvSpPr>
            <p:cNvPr id="16394" name="Rectangle 10"/>
            <p:cNvSpPr>
              <a:spLocks noChangeArrowheads="1"/>
            </p:cNvSpPr>
            <p:nvPr/>
          </p:nvSpPr>
          <p:spPr bwMode="auto">
            <a:xfrm>
              <a:off x="0" y="3429000"/>
              <a:ext cx="228554" cy="3429000"/>
            </a:xfrm>
            <a:prstGeom prst="rect">
              <a:avLst/>
            </a:prstGeom>
            <a:solidFill>
              <a:srgbClr val="2D97D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ja-JP" sz="2400">
                <a:latin typeface="メイリオ" pitchFamily="50" charset="-128"/>
                <a:ea typeface="+mn-ea"/>
                <a:cs typeface="+mn-cs"/>
              </a:endParaRPr>
            </a:p>
          </p:txBody>
        </p:sp>
      </p:grpSp>
      <p:sp>
        <p:nvSpPr>
          <p:cNvPr id="10" name="日付プレースホルダ 9"/>
          <p:cNvSpPr>
            <a:spLocks noGrp="1"/>
          </p:cNvSpPr>
          <p:nvPr>
            <p:ph type="dt" sz="half" idx="2"/>
          </p:nvPr>
        </p:nvSpPr>
        <p:spPr>
          <a:xfrm>
            <a:off x="2700338" y="6465888"/>
            <a:ext cx="1092200" cy="276225"/>
          </a:xfrm>
          <a:prstGeom prst="rect">
            <a:avLst/>
          </a:prstGeom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1200">
                <a:solidFill>
                  <a:srgbClr val="898989"/>
                </a:solidFill>
                <a:latin typeface="メイリオ" charset="0"/>
                <a:ea typeface="メイリオ" charset="0"/>
                <a:cs typeface="メイリオ" charset="0"/>
              </a:defRPr>
            </a:lvl1pPr>
          </a:lstStyle>
          <a:p>
            <a:fld id="{DB2CA7FD-0AD9-6345-B3A0-EC8A6ACD6CF5}" type="datetime1">
              <a:rPr kumimoji="1" lang="ja-JP" altLang="en-US" smtClean="0"/>
              <a:t>15/04/24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p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p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pitchFamily="2" charset="2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pitchFamily="2" charset="2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pitchFamily="2" charset="2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pitchFamily="2" charset="2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Raspberry Pi</a:t>
            </a:r>
            <a:br>
              <a:rPr kumimoji="1" lang="en-US" altLang="ja-JP" dirty="0" smtClean="0"/>
            </a:br>
            <a:r>
              <a:rPr lang="ja-JP" altLang="en-US" dirty="0" smtClean="0"/>
              <a:t>ハンズオン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IoT</a:t>
            </a:r>
            <a:r>
              <a:rPr lang="ja-JP" altLang="en-US" dirty="0" smtClean="0"/>
              <a:t>な</a:t>
            </a:r>
            <a:r>
              <a:rPr lang="en-US" altLang="ja-JP" dirty="0" smtClean="0"/>
              <a:t>Something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GEEKSCHOOL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857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インストーラ</a:t>
            </a:r>
            <a:r>
              <a:rPr kumimoji="1" lang="en-US" altLang="ja-JP" dirty="0" smtClean="0"/>
              <a:t>(NOOBS)</a:t>
            </a:r>
            <a:br>
              <a:rPr kumimoji="1" lang="en-US" altLang="ja-JP" dirty="0" smtClean="0"/>
            </a:br>
            <a:r>
              <a:rPr kumimoji="1" lang="ja-JP" altLang="en-US" dirty="0" smtClean="0"/>
              <a:t>をダウンロード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Raspbian</a:t>
            </a:r>
            <a:r>
              <a:rPr lang="ja-JP" altLang="en-US" dirty="0" smtClean="0"/>
              <a:t>をインストールするツール</a:t>
            </a:r>
            <a:r>
              <a:rPr lang="en-US" altLang="ja-JP" dirty="0" smtClean="0"/>
              <a:t>(NOOBS)</a:t>
            </a:r>
            <a:r>
              <a:rPr lang="ja-JP" altLang="en-US" dirty="0" smtClean="0"/>
              <a:t>をダウンロード</a:t>
            </a:r>
            <a:endParaRPr lang="en-US" altLang="ja-JP" dirty="0" smtClean="0"/>
          </a:p>
          <a:p>
            <a:pPr lvl="1"/>
            <a:r>
              <a:rPr lang="en-US" altLang="ja-JP" dirty="0"/>
              <a:t>https://</a:t>
            </a:r>
            <a:r>
              <a:rPr lang="en-US" altLang="ja-JP" dirty="0" err="1"/>
              <a:t>www.raspberrypi.org</a:t>
            </a:r>
            <a:r>
              <a:rPr lang="en-US" altLang="ja-JP" dirty="0"/>
              <a:t>/downloads</a:t>
            </a:r>
            <a:r>
              <a:rPr lang="en-US" altLang="ja-JP" dirty="0" smtClean="0"/>
              <a:t>/</a:t>
            </a:r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30" y="2963893"/>
            <a:ext cx="5003163" cy="3788266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99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カードのフォーマット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SD Card Formatter</a:t>
            </a:r>
            <a:r>
              <a:rPr kumimoji="1" lang="ja-JP" altLang="en-US" dirty="0" smtClean="0"/>
              <a:t>をダウンロード</a:t>
            </a:r>
            <a:endParaRPr kumimoji="1" lang="en-US" altLang="ja-JP" dirty="0" smtClean="0"/>
          </a:p>
          <a:p>
            <a:pPr lvl="1"/>
            <a:r>
              <a:rPr lang="en-US" altLang="ja-JP" dirty="0"/>
              <a:t>https://</a:t>
            </a:r>
            <a:r>
              <a:rPr lang="en-US" altLang="ja-JP" dirty="0" err="1"/>
              <a:t>www.sdcard.org</a:t>
            </a:r>
            <a:r>
              <a:rPr lang="en-US" altLang="ja-JP" dirty="0"/>
              <a:t>/downloads/formatter_4/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2947434"/>
            <a:ext cx="7099841" cy="1525843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75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カードのフォーマット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SD Card Formatter</a:t>
            </a:r>
            <a:r>
              <a:rPr lang="ja-JP" altLang="en-US" dirty="0" smtClean="0"/>
              <a:t>を起動し、フォーマット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03" y="2309824"/>
            <a:ext cx="6017171" cy="3926204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73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カードに</a:t>
            </a:r>
            <a:r>
              <a:rPr kumimoji="1" lang="en-US" altLang="ja-JP" dirty="0" smtClean="0"/>
              <a:t>NOOBS</a:t>
            </a:r>
            <a:r>
              <a:rPr kumimoji="1" lang="ja-JP" altLang="en-US" dirty="0" smtClean="0"/>
              <a:t>をコピー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ダウンロードした</a:t>
            </a:r>
            <a:r>
              <a:rPr kumimoji="1" lang="en-US" altLang="ja-JP" dirty="0" smtClean="0"/>
              <a:t>zip</a:t>
            </a:r>
            <a:r>
              <a:rPr kumimoji="1" lang="ja-JP" altLang="en-US" dirty="0" smtClean="0"/>
              <a:t>ファイルを解凍し、中のファイルをそのまま</a:t>
            </a:r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カードにコピー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627586"/>
            <a:ext cx="8590763" cy="327561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22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Raspberry Pi </a:t>
            </a:r>
            <a:r>
              <a:rPr kumimoji="1" lang="ja-JP" altLang="en-US" dirty="0" smtClean="0"/>
              <a:t>へ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カードを</a:t>
            </a:r>
            <a:r>
              <a:rPr kumimoji="1" lang="en-US" altLang="ja-JP" dirty="0" smtClean="0"/>
              <a:t>Raspberry Pi</a:t>
            </a:r>
            <a:r>
              <a:rPr kumimoji="1" lang="ja-JP" altLang="en-US" dirty="0" smtClean="0"/>
              <a:t>に差し込み、電源を入れる</a:t>
            </a:r>
            <a:endParaRPr kumimoji="1" lang="en-US" altLang="ja-JP" dirty="0" smtClean="0"/>
          </a:p>
          <a:p>
            <a:r>
              <a:rPr lang="ja-JP" altLang="en-US" dirty="0" smtClean="0"/>
              <a:t>電源を入れたら、「</a:t>
            </a:r>
            <a:r>
              <a:rPr lang="en-US" altLang="ja-JP" dirty="0" err="1" smtClean="0"/>
              <a:t>Raspbian</a:t>
            </a:r>
            <a:r>
              <a:rPr lang="ja-JP" altLang="en-US" dirty="0" smtClean="0"/>
              <a:t>」と「</a:t>
            </a:r>
            <a:r>
              <a:rPr lang="en-US" altLang="ja-JP" dirty="0" smtClean="0"/>
              <a:t>Data Partition</a:t>
            </a:r>
            <a:r>
              <a:rPr lang="ja-JP" altLang="en-US" dirty="0" smtClean="0"/>
              <a:t>」にチェックを入れる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054" y="3509855"/>
            <a:ext cx="4464194" cy="334814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67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OS</a:t>
            </a:r>
            <a:r>
              <a:rPr lang="ja-JP" altLang="en-US" dirty="0" smtClean="0"/>
              <a:t>はインストールされたら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このような初期設定画面が出てきます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53" y="2183084"/>
            <a:ext cx="5351518" cy="4013639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55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最初にやるべき事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2: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Change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User Password</a:t>
            </a:r>
          </a:p>
          <a:p>
            <a:pPr lvl="1"/>
            <a:r>
              <a:rPr lang="ja-JP" altLang="en-US" dirty="0" smtClean="0"/>
              <a:t>ログインパスワードの変更</a:t>
            </a:r>
            <a:endParaRPr lang="en-US" altLang="ja-JP" dirty="0" smtClean="0"/>
          </a:p>
          <a:p>
            <a:r>
              <a:rPr lang="en-US" altLang="ja-JP" dirty="0" smtClean="0"/>
              <a:t>9:</a:t>
            </a:r>
            <a:r>
              <a:rPr lang="ja-JP" altLang="en-US" dirty="0" smtClean="0"/>
              <a:t> </a:t>
            </a:r>
            <a:r>
              <a:rPr lang="en-US" altLang="ja-JP" dirty="0" smtClean="0"/>
              <a:t>Advanced</a:t>
            </a:r>
            <a:r>
              <a:rPr lang="ja-JP" altLang="en-US" dirty="0" smtClean="0"/>
              <a:t> </a:t>
            </a:r>
            <a:r>
              <a:rPr lang="en-US" altLang="ja-JP" dirty="0" smtClean="0"/>
              <a:t>Option</a:t>
            </a:r>
          </a:p>
          <a:p>
            <a:pPr lvl="1"/>
            <a:r>
              <a:rPr lang="en-US" altLang="ja-JP" dirty="0" smtClean="0"/>
              <a:t>SSH</a:t>
            </a:r>
            <a:r>
              <a:rPr lang="ja-JP" altLang="en-US" dirty="0" smtClean="0"/>
              <a:t>を有効になっていることを確認する</a:t>
            </a:r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92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SSH</a:t>
            </a:r>
            <a:r>
              <a:rPr kumimoji="1" lang="ja-JP" altLang="en-US" dirty="0" smtClean="0"/>
              <a:t>設定の確認</a:t>
            </a:r>
            <a:endParaRPr kumimoji="1" lang="ja-JP" altLang="en-US" dirty="0"/>
          </a:p>
        </p:txBody>
      </p:sp>
      <p:pic>
        <p:nvPicPr>
          <p:cNvPr id="4" name="コンテンツ プレースホルダー 3" descr="2015-04-24 14.25.0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1063"/>
          <a:stretch>
            <a:fillRect/>
          </a:stretch>
        </p:blipFill>
        <p:spPr/>
      </p:pic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37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SSH</a:t>
            </a:r>
            <a:r>
              <a:rPr kumimoji="1" lang="ja-JP" altLang="en-US" dirty="0" smtClean="0"/>
              <a:t>設定の確認</a:t>
            </a:r>
            <a:endParaRPr kumimoji="1" lang="ja-JP" altLang="en-US" dirty="0"/>
          </a:p>
        </p:txBody>
      </p:sp>
      <p:pic>
        <p:nvPicPr>
          <p:cNvPr id="4" name="コンテンツ プレースホルダー 3" descr="2015-04-24 14.25.1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1063"/>
          <a:stretch>
            <a:fillRect/>
          </a:stretch>
        </p:blipFill>
        <p:spPr/>
      </p:pic>
      <p:sp>
        <p:nvSpPr>
          <p:cNvPr id="5" name="正方形/長方形 4"/>
          <p:cNvSpPr/>
          <p:nvPr/>
        </p:nvSpPr>
        <p:spPr>
          <a:xfrm>
            <a:off x="2934138" y="4493172"/>
            <a:ext cx="1016000" cy="54303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723931" y="4002690"/>
            <a:ext cx="726966" cy="490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608085" y="3633358"/>
            <a:ext cx="25284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“Enable</a:t>
            </a:r>
            <a:r>
              <a:rPr lang="en-US" altLang="en-US" dirty="0" smtClean="0"/>
              <a:t>”</a:t>
            </a:r>
            <a:r>
              <a:rPr lang="ja-JP" altLang="en-US" dirty="0" smtClean="0"/>
              <a:t>を選択する。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28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51" y="4773891"/>
            <a:ext cx="1754910" cy="117231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Raspberry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Pi</a:t>
            </a:r>
            <a:r>
              <a:rPr lang="ja-JP" altLang="en-US" dirty="0" smtClean="0"/>
              <a:t>のリモートログイン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お手持ちの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からネットワークを経由して</a:t>
            </a:r>
            <a:r>
              <a:rPr lang="en-US" altLang="ja-JP" dirty="0" smtClean="0"/>
              <a:t>Raspberry Pi</a:t>
            </a:r>
            <a:r>
              <a:rPr lang="ja-JP" altLang="en-US" dirty="0" smtClean="0"/>
              <a:t>に</a:t>
            </a:r>
            <a:r>
              <a:rPr lang="en-US" altLang="ja-JP" dirty="0" smtClean="0"/>
              <a:t>SSH</a:t>
            </a:r>
            <a:r>
              <a:rPr lang="ja-JP" altLang="en-US" dirty="0" smtClean="0"/>
              <a:t>でログインします</a:t>
            </a:r>
            <a:endParaRPr lang="en-US" altLang="ja-JP" dirty="0" smtClean="0"/>
          </a:p>
          <a:p>
            <a:r>
              <a:rPr lang="en-US" altLang="ja-JP" dirty="0" smtClean="0"/>
              <a:t>Windows</a:t>
            </a:r>
            <a:r>
              <a:rPr lang="ja-JP" altLang="en-US" dirty="0" smtClean="0"/>
              <a:t>では</a:t>
            </a:r>
            <a:r>
              <a:rPr lang="en-US" altLang="ja-JP" dirty="0" smtClean="0"/>
              <a:t>Putty</a:t>
            </a:r>
            <a:r>
              <a:rPr lang="ja-JP" altLang="en-US" dirty="0" smtClean="0"/>
              <a:t>、</a:t>
            </a:r>
            <a:r>
              <a:rPr lang="en-US" altLang="ja-JP" dirty="0" smtClean="0"/>
              <a:t>Mac</a:t>
            </a:r>
            <a:r>
              <a:rPr lang="ja-JP" altLang="en-US" dirty="0" smtClean="0"/>
              <a:t>では標準ターミナルを使います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の方は、事前に</a:t>
            </a:r>
            <a:r>
              <a:rPr kumimoji="1" lang="en-US" altLang="ja-JP" dirty="0" smtClean="0"/>
              <a:t>Putty</a:t>
            </a:r>
            <a:r>
              <a:rPr kumimoji="1" lang="ja-JP" altLang="en-US" dirty="0" smtClean="0"/>
              <a:t>をインストールしてください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45" y="4773891"/>
            <a:ext cx="2175564" cy="1253125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 flipV="1">
            <a:off x="3706091" y="5368636"/>
            <a:ext cx="2159000" cy="23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989" y="4437805"/>
            <a:ext cx="762000" cy="734568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031" y="5524060"/>
            <a:ext cx="937011" cy="563456"/>
          </a:xfrm>
          <a:prstGeom prst="rect">
            <a:avLst/>
          </a:prstGeom>
        </p:spPr>
      </p:pic>
      <p:cxnSp>
        <p:nvCxnSpPr>
          <p:cNvPr id="19" name="直線コネクタ 18"/>
          <p:cNvCxnSpPr/>
          <p:nvPr/>
        </p:nvCxnSpPr>
        <p:spPr>
          <a:xfrm flipV="1">
            <a:off x="7712361" y="4903135"/>
            <a:ext cx="588821" cy="260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7712361" y="5524060"/>
            <a:ext cx="451670" cy="144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260273" y="5062683"/>
            <a:ext cx="110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6600"/>
                </a:solidFill>
              </a:rPr>
              <a:t>SSH</a:t>
            </a:r>
          </a:p>
          <a:p>
            <a:pPr algn="ctr"/>
            <a:r>
              <a:rPr kumimoji="1" lang="ja-JP" altLang="en-US" dirty="0" smtClean="0">
                <a:solidFill>
                  <a:srgbClr val="FF6600"/>
                </a:solidFill>
              </a:rPr>
              <a:t>ログイン</a:t>
            </a:r>
            <a:endParaRPr kumimoji="1" lang="ja-JP" altLang="en-US" dirty="0">
              <a:solidFill>
                <a:srgbClr val="FF66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70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今日の流れ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RaspberryPi</a:t>
            </a:r>
            <a:r>
              <a:rPr kumimoji="1" lang="ja-JP" altLang="en-US" dirty="0" smtClean="0"/>
              <a:t>について</a:t>
            </a:r>
            <a:endParaRPr kumimoji="1" lang="en-US" altLang="ja-JP" dirty="0" smtClean="0"/>
          </a:p>
          <a:p>
            <a:r>
              <a:rPr lang="en-US" altLang="ja-JP" dirty="0" err="1" smtClean="0"/>
              <a:t>RaspberryPi</a:t>
            </a:r>
            <a:r>
              <a:rPr lang="ja-JP" altLang="en-US" dirty="0" smtClean="0"/>
              <a:t>インストール</a:t>
            </a:r>
            <a:endParaRPr lang="en-US" altLang="ja-JP" dirty="0" smtClean="0"/>
          </a:p>
          <a:p>
            <a:r>
              <a:rPr lang="en-US" altLang="ja-JP" dirty="0" smtClean="0"/>
              <a:t>Hello </a:t>
            </a:r>
            <a:r>
              <a:rPr lang="en-US" altLang="ja-JP" dirty="0" smtClean="0"/>
              <a:t>World</a:t>
            </a:r>
          </a:p>
          <a:p>
            <a:r>
              <a:rPr lang="en-US" altLang="ja-JP" dirty="0" smtClean="0"/>
              <a:t>LED Hello World</a:t>
            </a:r>
          </a:p>
          <a:p>
            <a:r>
              <a:rPr lang="en-US" altLang="ja-JP" dirty="0" err="1" smtClean="0"/>
              <a:t>IoT</a:t>
            </a:r>
            <a:r>
              <a:rPr lang="en-US" altLang="ja-JP" dirty="0" smtClean="0"/>
              <a:t> Hello World</a:t>
            </a:r>
          </a:p>
          <a:p>
            <a:r>
              <a:rPr lang="en-US" altLang="ja-JP" dirty="0" err="1" smtClean="0"/>
              <a:t>IoT</a:t>
            </a:r>
            <a:r>
              <a:rPr lang="en-US" altLang="ja-JP" dirty="0" smtClean="0"/>
              <a:t> Something DEMO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13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600" dirty="0" smtClean="0"/>
              <a:t>事前準備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Raspberry Pi</a:t>
            </a:r>
            <a:r>
              <a:rPr lang="ja-JP" altLang="en-US" sz="3600" dirty="0" smtClean="0"/>
              <a:t>の</a:t>
            </a:r>
            <a:r>
              <a:rPr lang="ja-JP" altLang="ja-JP" sz="3600" dirty="0" smtClean="0"/>
              <a:t>I</a:t>
            </a:r>
            <a:r>
              <a:rPr lang="en-US" altLang="ja-JP" sz="3600" dirty="0" smtClean="0"/>
              <a:t>P</a:t>
            </a:r>
            <a:r>
              <a:rPr lang="ja-JP" altLang="en-US" sz="3600" dirty="0" smtClean="0"/>
              <a:t>アドレスを確認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1600200"/>
            <a:ext cx="8229600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ja-JP" sz="2400" u="sng" dirty="0" smtClean="0">
                <a:solidFill>
                  <a:srgbClr val="000000"/>
                </a:solidFill>
              </a:rPr>
              <a:t>$ </a:t>
            </a:r>
            <a:r>
              <a:rPr lang="en-US" altLang="ja-JP" sz="2400" u="sng" dirty="0" err="1">
                <a:solidFill>
                  <a:srgbClr val="000000"/>
                </a:solidFill>
              </a:rPr>
              <a:t>ifconfig</a:t>
            </a:r>
            <a:endParaRPr lang="en-US" altLang="ja-JP" sz="2400" u="sng" dirty="0">
              <a:solidFill>
                <a:srgbClr val="000000"/>
              </a:solidFill>
            </a:endParaRPr>
          </a:p>
          <a:p>
            <a:pPr marL="0" lvl="1"/>
            <a:r>
              <a:rPr lang="en-US" altLang="ja-JP" sz="2400" u="sng" dirty="0" smtClean="0">
                <a:solidFill>
                  <a:srgbClr val="000000"/>
                </a:solidFill>
              </a:rPr>
              <a:t>en0</a:t>
            </a:r>
            <a:r>
              <a:rPr lang="en-US" altLang="ja-JP" sz="2400" u="sng" dirty="0">
                <a:solidFill>
                  <a:srgbClr val="000000"/>
                </a:solidFill>
              </a:rPr>
              <a:t>: flags=8863&lt;UP,BROADCAST,SMART,RUNNING,SIMPLEX,MULTICAST&gt; </a:t>
            </a:r>
            <a:r>
              <a:rPr lang="en-US" altLang="ja-JP" sz="2400" u="sng" dirty="0" err="1">
                <a:solidFill>
                  <a:srgbClr val="000000"/>
                </a:solidFill>
              </a:rPr>
              <a:t>mtu</a:t>
            </a:r>
            <a:r>
              <a:rPr lang="en-US" altLang="ja-JP" sz="2400" u="sng" dirty="0">
                <a:solidFill>
                  <a:srgbClr val="000000"/>
                </a:solidFill>
              </a:rPr>
              <a:t> 1500</a:t>
            </a:r>
          </a:p>
          <a:p>
            <a:pPr marL="0" lvl="1"/>
            <a:r>
              <a:rPr lang="en-US" altLang="ja-JP" sz="2400" u="sng" dirty="0">
                <a:solidFill>
                  <a:srgbClr val="000000"/>
                </a:solidFill>
              </a:rPr>
              <a:t>	ether 6c:40:08:b5:24:82</a:t>
            </a:r>
          </a:p>
          <a:p>
            <a:pPr marL="0" lvl="1"/>
            <a:r>
              <a:rPr lang="en-US" altLang="ja-JP" sz="2400" u="sng" dirty="0">
                <a:solidFill>
                  <a:srgbClr val="000000"/>
                </a:solidFill>
              </a:rPr>
              <a:t>	inet6 fe80::6e40:8ff:feb5:2482%en0 </a:t>
            </a:r>
            <a:r>
              <a:rPr lang="en-US" altLang="ja-JP" sz="2400" u="sng" dirty="0" err="1">
                <a:solidFill>
                  <a:srgbClr val="000000"/>
                </a:solidFill>
              </a:rPr>
              <a:t>prefixlen</a:t>
            </a:r>
            <a:r>
              <a:rPr lang="en-US" altLang="ja-JP" sz="2400" u="sng" dirty="0">
                <a:solidFill>
                  <a:srgbClr val="000000"/>
                </a:solidFill>
              </a:rPr>
              <a:t> 64 </a:t>
            </a:r>
            <a:r>
              <a:rPr lang="en-US" altLang="ja-JP" sz="2400" u="sng" dirty="0" err="1">
                <a:solidFill>
                  <a:srgbClr val="000000"/>
                </a:solidFill>
              </a:rPr>
              <a:t>scopeid</a:t>
            </a:r>
            <a:r>
              <a:rPr lang="en-US" altLang="ja-JP" sz="2400" u="sng" dirty="0">
                <a:solidFill>
                  <a:srgbClr val="000000"/>
                </a:solidFill>
              </a:rPr>
              <a:t> 0x4</a:t>
            </a:r>
          </a:p>
          <a:p>
            <a:pPr marL="0" lvl="1"/>
            <a:r>
              <a:rPr lang="en-US" altLang="ja-JP" sz="2400" u="sng" dirty="0">
                <a:solidFill>
                  <a:srgbClr val="000000"/>
                </a:solidFill>
              </a:rPr>
              <a:t>	</a:t>
            </a:r>
            <a:r>
              <a:rPr lang="en-US" altLang="ja-JP" sz="2400" u="sng" dirty="0" err="1">
                <a:solidFill>
                  <a:srgbClr val="000000"/>
                </a:solidFill>
              </a:rPr>
              <a:t>inet</a:t>
            </a:r>
            <a:r>
              <a:rPr lang="en-US" altLang="ja-JP" sz="2400" u="sng" dirty="0">
                <a:solidFill>
                  <a:srgbClr val="000000"/>
                </a:solidFill>
              </a:rPr>
              <a:t> </a:t>
            </a:r>
            <a:r>
              <a:rPr lang="en-US" altLang="ja-JP" sz="2400" u="sng" dirty="0">
                <a:solidFill>
                  <a:srgbClr val="FF0000"/>
                </a:solidFill>
              </a:rPr>
              <a:t>172.17.1.171</a:t>
            </a:r>
            <a:r>
              <a:rPr lang="en-US" altLang="ja-JP" sz="2400" u="sng" dirty="0">
                <a:solidFill>
                  <a:srgbClr val="000000"/>
                </a:solidFill>
              </a:rPr>
              <a:t> </a:t>
            </a:r>
            <a:r>
              <a:rPr lang="en-US" altLang="ja-JP" sz="2400" u="sng" dirty="0" err="1">
                <a:solidFill>
                  <a:srgbClr val="000000"/>
                </a:solidFill>
              </a:rPr>
              <a:t>netmask</a:t>
            </a:r>
            <a:r>
              <a:rPr lang="en-US" altLang="ja-JP" sz="2400" u="sng" dirty="0">
                <a:solidFill>
                  <a:srgbClr val="000000"/>
                </a:solidFill>
              </a:rPr>
              <a:t> 0xffff0000 broadcast 172.17.255.255</a:t>
            </a:r>
          </a:p>
          <a:p>
            <a:pPr marL="0" lvl="1"/>
            <a:r>
              <a:rPr lang="en-US" altLang="ja-JP" sz="2400" u="sng" dirty="0">
                <a:solidFill>
                  <a:srgbClr val="000000"/>
                </a:solidFill>
              </a:rPr>
              <a:t>	nd6 options=1&lt;PERFORMNUD&gt;</a:t>
            </a:r>
          </a:p>
          <a:p>
            <a:pPr marL="0" lvl="1"/>
            <a:r>
              <a:rPr lang="en-US" altLang="ja-JP" sz="2400" u="sng" dirty="0">
                <a:solidFill>
                  <a:srgbClr val="000000"/>
                </a:solidFill>
              </a:rPr>
              <a:t>	media: </a:t>
            </a:r>
            <a:r>
              <a:rPr lang="en-US" altLang="ja-JP" sz="2400" u="sng" dirty="0" err="1">
                <a:solidFill>
                  <a:srgbClr val="000000"/>
                </a:solidFill>
              </a:rPr>
              <a:t>autoselect</a:t>
            </a:r>
            <a:endParaRPr lang="en-US" altLang="ja-JP" sz="2400" u="sng" dirty="0">
              <a:solidFill>
                <a:srgbClr val="000000"/>
              </a:solidFill>
            </a:endParaRPr>
          </a:p>
          <a:p>
            <a:pPr marL="0" lvl="1"/>
            <a:r>
              <a:rPr lang="en-US" altLang="ja-JP" sz="2400" u="sng" dirty="0">
                <a:solidFill>
                  <a:srgbClr val="000000"/>
                </a:solidFill>
              </a:rPr>
              <a:t>	status: active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10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Putty</a:t>
            </a:r>
            <a:r>
              <a:rPr lang="ja-JP" altLang="en-US" dirty="0" smtClean="0"/>
              <a:t>を起動し、</a:t>
            </a:r>
            <a:r>
              <a:rPr lang="en-US" altLang="ja-JP" dirty="0" smtClean="0"/>
              <a:t>Raspberry Pi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IP</a:t>
            </a:r>
            <a:r>
              <a:rPr lang="ja-JP" altLang="en-US" dirty="0" smtClean="0"/>
              <a:t>アドレスを入力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78" y="1600200"/>
            <a:ext cx="5713860" cy="4651536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06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初回のみ、こんなメッセージが出ます。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92" y="1600200"/>
            <a:ext cx="6066430" cy="46887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385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ユーザー名・パスワード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ユーザー名</a:t>
            </a:r>
            <a:r>
              <a:rPr lang="ja-JP" altLang="en-US" dirty="0" smtClean="0"/>
              <a:t>は</a:t>
            </a:r>
            <a:r>
              <a:rPr lang="en-US" altLang="ja-JP" dirty="0" smtClean="0"/>
              <a:t>”pi”</a:t>
            </a:r>
          </a:p>
          <a:p>
            <a:r>
              <a:rPr kumimoji="1" lang="ja-JP" altLang="en-US" dirty="0" smtClean="0"/>
              <a:t>パスワードは先ほど自分で変更したパスワード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937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各種設定が終わったら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Raspbian</a:t>
            </a:r>
            <a:r>
              <a:rPr kumimoji="1" lang="ja-JP" altLang="en-US" dirty="0" smtClean="0"/>
              <a:t>をアップデートし最新化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v</a:t>
            </a:r>
            <a:r>
              <a:rPr kumimoji="1" lang="en-US" altLang="ja-JP" dirty="0" smtClean="0"/>
              <a:t>im </a:t>
            </a:r>
            <a:r>
              <a:rPr kumimoji="1" lang="ja-JP" altLang="en-US" dirty="0" smtClean="0"/>
              <a:t>のインストール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2443506"/>
            <a:ext cx="586926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ja-JP" sz="2400" dirty="0"/>
              <a:t>$ </a:t>
            </a:r>
            <a:r>
              <a:rPr lang="en-US" altLang="ja-JP" sz="2400" u="sng" dirty="0" err="1">
                <a:solidFill>
                  <a:srgbClr val="FF0000"/>
                </a:solidFill>
              </a:rPr>
              <a:t>sudo</a:t>
            </a:r>
            <a:r>
              <a:rPr lang="en-US" altLang="ja-JP" sz="2400" u="sng" dirty="0">
                <a:solidFill>
                  <a:srgbClr val="FF0000"/>
                </a:solidFill>
              </a:rPr>
              <a:t> apt-get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update</a:t>
            </a:r>
          </a:p>
          <a:p>
            <a:pPr marL="0" lvl="1"/>
            <a:r>
              <a:rPr lang="en-US" altLang="ja-JP" sz="2400" dirty="0"/>
              <a:t>$ </a:t>
            </a:r>
            <a:r>
              <a:rPr lang="en-US" altLang="ja-JP" sz="2400" u="sng" dirty="0" err="1">
                <a:solidFill>
                  <a:srgbClr val="FF0000"/>
                </a:solidFill>
              </a:rPr>
              <a:t>sudo</a:t>
            </a:r>
            <a:r>
              <a:rPr lang="en-US" altLang="ja-JP" sz="2400" u="sng" dirty="0">
                <a:solidFill>
                  <a:srgbClr val="FF0000"/>
                </a:solidFill>
              </a:rPr>
              <a:t> apt-get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upgrade</a:t>
            </a:r>
            <a:endParaRPr lang="en-US" altLang="ja-JP" sz="2400" u="sng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0" y="4382506"/>
            <a:ext cx="586926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ja-JP" sz="2400" dirty="0"/>
              <a:t>$ </a:t>
            </a:r>
            <a:r>
              <a:rPr lang="en-US" altLang="ja-JP" sz="2400" u="sng" dirty="0" err="1">
                <a:solidFill>
                  <a:srgbClr val="FF0000"/>
                </a:solidFill>
              </a:rPr>
              <a:t>sudo</a:t>
            </a:r>
            <a:r>
              <a:rPr lang="en-US" altLang="ja-JP" sz="2400" u="sng" dirty="0">
                <a:solidFill>
                  <a:srgbClr val="FF0000"/>
                </a:solidFill>
              </a:rPr>
              <a:t> apt-get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install vim</a:t>
            </a:r>
            <a:endParaRPr lang="en-US" altLang="ja-JP" sz="2400" u="sng" dirty="0">
              <a:solidFill>
                <a:srgbClr val="FF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32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Hello World!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Section 3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8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RaspberryPi</a:t>
            </a:r>
            <a:r>
              <a:rPr kumimoji="1" lang="en-US" altLang="ja-JP" dirty="0" smtClean="0"/>
              <a:t> - 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目的</a:t>
            </a:r>
            <a:endParaRPr kumimoji="1" lang="en-US" altLang="ja-JP" dirty="0" smtClean="0"/>
          </a:p>
          <a:p>
            <a:pPr lvl="1"/>
            <a:r>
              <a:rPr lang="en-US" altLang="ja-JP" dirty="0" err="1" smtClean="0"/>
              <a:t>RaspberryPi</a:t>
            </a:r>
            <a:r>
              <a:rPr lang="ja-JP" altLang="en-US" dirty="0" smtClean="0"/>
              <a:t>上で</a:t>
            </a:r>
            <a:r>
              <a:rPr lang="en-US" altLang="ja-JP" dirty="0" smtClean="0"/>
              <a:t>”Hello World”</a:t>
            </a:r>
            <a:r>
              <a:rPr lang="ja-JP" altLang="en-US" dirty="0" smtClean="0"/>
              <a:t>と表示するプログラムを実行する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Python</a:t>
            </a:r>
            <a:r>
              <a:rPr lang="ja-JP" altLang="en-US" dirty="0" smtClean="0"/>
              <a:t>というプログラミング言語を使います</a:t>
            </a:r>
            <a:endParaRPr lang="en-US" altLang="ja-JP" dirty="0" smtClean="0"/>
          </a:p>
          <a:p>
            <a:r>
              <a:rPr kumimoji="1" lang="ja-JP" altLang="en-US" dirty="0" smtClean="0"/>
              <a:t>材料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インストールされた</a:t>
            </a:r>
            <a:r>
              <a:rPr lang="en-US" altLang="ja-JP" dirty="0" smtClean="0"/>
              <a:t>RaspberryPI2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085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プログラムを書く準備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594208"/>
            <a:ext cx="8229600" cy="4530725"/>
          </a:xfrm>
        </p:spPr>
        <p:txBody>
          <a:bodyPr/>
          <a:lstStyle/>
          <a:p>
            <a:r>
              <a:rPr kumimoji="1" lang="ja-JP" altLang="en-US" dirty="0" smtClean="0"/>
              <a:t>作業ディレクトリ（フォルダ）を作成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vim</a:t>
            </a:r>
            <a:r>
              <a:rPr lang="ja-JP" altLang="en-US" dirty="0"/>
              <a:t>エディタを起動してプログラムを書ける状態にする</a:t>
            </a:r>
          </a:p>
          <a:p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14693" y="2317238"/>
            <a:ext cx="699906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kumimoji="1" lang="en-US" altLang="ja-JP" sz="2400" u="sng" dirty="0" err="1" smtClean="0">
                <a:solidFill>
                  <a:srgbClr val="FF0000"/>
                </a:solidFill>
              </a:rPr>
              <a:t>mkdir</a:t>
            </a:r>
            <a:r>
              <a:rPr kumimoji="1" lang="en-US" altLang="ja-JP" sz="2400" u="sng" dirty="0" smtClean="0">
                <a:solidFill>
                  <a:srgbClr val="FF0000"/>
                </a:solidFill>
              </a:rPr>
              <a:t> work</a:t>
            </a:r>
          </a:p>
          <a:p>
            <a:r>
              <a:rPr kumimoji="1" lang="en-US" altLang="ja-JP" sz="2400" dirty="0" smtClean="0">
                <a:solidFill>
                  <a:schemeClr val="tx1"/>
                </a:solidFill>
              </a:rPr>
              <a:t>$ </a:t>
            </a:r>
            <a:r>
              <a:rPr kumimoji="1" lang="en-US" altLang="ja-JP" sz="2400" u="sng" dirty="0" smtClean="0">
                <a:solidFill>
                  <a:srgbClr val="FF0000"/>
                </a:solidFill>
              </a:rPr>
              <a:t>cd work</a:t>
            </a:r>
            <a:endParaRPr kumimoji="1" lang="ja-JP" altLang="en-US" sz="2400" u="sng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12783" y="5294723"/>
            <a:ext cx="699906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vim </a:t>
            </a:r>
            <a:r>
              <a:rPr lang="en-US" altLang="ja-JP" sz="2400" u="sng" dirty="0" err="1" smtClean="0">
                <a:solidFill>
                  <a:srgbClr val="FF0000"/>
                </a:solidFill>
              </a:rPr>
              <a:t>helloworld.py</a:t>
            </a:r>
            <a:endParaRPr kumimoji="1" lang="ja-JP" altLang="en-US" sz="2400" u="sng" dirty="0">
              <a:solidFill>
                <a:srgbClr val="FF0000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4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Hello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World!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h</a:t>
            </a:r>
            <a:r>
              <a:rPr kumimoji="1" lang="en-US" altLang="ja-JP" dirty="0" err="1" smtClean="0"/>
              <a:t>elloworld.py</a:t>
            </a:r>
            <a:r>
              <a:rPr lang="en-US" altLang="ja-JP" dirty="0"/>
              <a:t> </a:t>
            </a:r>
            <a:r>
              <a:rPr lang="ja-JP" altLang="en-US" dirty="0" smtClean="0"/>
              <a:t>に下記のプログラムを入力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87812" y="2662161"/>
            <a:ext cx="6407359" cy="15696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3200" dirty="0"/>
              <a:t>print "-" * 20</a:t>
            </a:r>
          </a:p>
          <a:p>
            <a:r>
              <a:rPr lang="en-US" altLang="ja-JP" sz="3200" dirty="0"/>
              <a:t>print "Hello World!!"</a:t>
            </a:r>
          </a:p>
          <a:p>
            <a:r>
              <a:rPr lang="en-US" altLang="ja-JP" sz="3200" dirty="0"/>
              <a:t>print "-" * 20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27037" y="5431288"/>
            <a:ext cx="508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kumimoji="1" lang="en-US" altLang="ja-JP" dirty="0" smtClean="0"/>
              <a:t> Vim</a:t>
            </a:r>
            <a:r>
              <a:rPr kumimoji="1" lang="ja-JP" altLang="en-US" dirty="0" smtClean="0"/>
              <a:t>エディタの使い方はチートシートを参照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368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h</a:t>
            </a:r>
            <a:r>
              <a:rPr kumimoji="1" lang="en-US" altLang="ja-JP" dirty="0" err="1" smtClean="0"/>
              <a:t>elloworld.py</a:t>
            </a:r>
            <a:r>
              <a:rPr kumimoji="1" lang="en-US" altLang="ja-JP" dirty="0" smtClean="0"/>
              <a:t> </a:t>
            </a:r>
            <a:r>
              <a:rPr lang="ja-JP" altLang="en-US" dirty="0" smtClean="0"/>
              <a:t>を</a:t>
            </a:r>
            <a:r>
              <a:rPr kumimoji="1" lang="ja-JP" altLang="en-US" dirty="0" smtClean="0"/>
              <a:t>下記のコマンドで実行します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2551702"/>
            <a:ext cx="699906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kumimoji="1" lang="en-US" altLang="ja-JP" sz="2400" u="sng" dirty="0" smtClean="0">
                <a:solidFill>
                  <a:srgbClr val="FF0000"/>
                </a:solidFill>
              </a:rPr>
              <a:t>python </a:t>
            </a:r>
            <a:r>
              <a:rPr kumimoji="1" lang="en-US" altLang="ja-JP" sz="2400" u="sng" dirty="0" err="1" smtClean="0">
                <a:solidFill>
                  <a:srgbClr val="FF0000"/>
                </a:solidFill>
              </a:rPr>
              <a:t>helloworld.py</a:t>
            </a:r>
            <a:endParaRPr kumimoji="1" lang="ja-JP" altLang="en-US" sz="2400" u="sng" dirty="0">
              <a:solidFill>
                <a:srgbClr val="FF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3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そもそも</a:t>
            </a:r>
            <a:r>
              <a:rPr lang="ja-JP" altLang="ja-JP" dirty="0" smtClean="0"/>
              <a:t>R</a:t>
            </a:r>
            <a:r>
              <a:rPr lang="en-US" altLang="ja-JP" dirty="0" err="1" smtClean="0"/>
              <a:t>aspbeberry</a:t>
            </a:r>
            <a:r>
              <a:rPr lang="ja-JP" altLang="en-US" dirty="0" smtClean="0"/>
              <a:t> </a:t>
            </a:r>
            <a:r>
              <a:rPr lang="en-US" altLang="ja-JP" dirty="0" smtClean="0"/>
              <a:t>Pi</a:t>
            </a:r>
            <a:br>
              <a:rPr lang="en-US" altLang="ja-JP" dirty="0" smtClean="0"/>
            </a:b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Section1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972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5-04-20 16.37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3" y="1600200"/>
            <a:ext cx="6353326" cy="47497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05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General Purpose </a:t>
            </a:r>
            <a:r>
              <a:rPr kumimoji="1" lang="en-US" altLang="ja-JP" dirty="0" err="1" smtClean="0"/>
              <a:t>Input/Output</a:t>
            </a:r>
            <a:endParaRPr kumimoji="1" lang="en-US" altLang="ja-JP" dirty="0" smtClean="0"/>
          </a:p>
          <a:p>
            <a:r>
              <a:rPr lang="en-US" altLang="en-US" dirty="0" smtClean="0"/>
              <a:t>汎用</a:t>
            </a:r>
            <a:r>
              <a:rPr lang="ja-JP" altLang="en-US" dirty="0" smtClean="0"/>
              <a:t>入出力</a:t>
            </a:r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kumimoji="1" lang="ja-JP" altLang="en-US" dirty="0" smtClean="0"/>
              <a:t>これらピンから電気信号を読んだり</a:t>
            </a:r>
            <a:r>
              <a:rPr lang="ja-JP" altLang="en-US" dirty="0" smtClean="0"/>
              <a:t>、出力したりします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57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GPIO_Pi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0"/>
            <a:ext cx="5845328" cy="6261104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255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Raspberry PI –                  LED 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ブレッドボードで組んだ</a:t>
            </a:r>
            <a:r>
              <a:rPr lang="en-US" altLang="ja-JP" dirty="0" smtClean="0"/>
              <a:t>LED</a:t>
            </a:r>
            <a:r>
              <a:rPr lang="ja-JP" altLang="en-US" dirty="0" smtClean="0"/>
              <a:t>電気回路を点灯させる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85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148781" y="402852"/>
            <a:ext cx="6954345" cy="5693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import </a:t>
            </a:r>
            <a:r>
              <a:rPr lang="en-US" altLang="ja-JP" sz="2800" dirty="0" err="1"/>
              <a:t>RPi.GPIO</a:t>
            </a:r>
            <a:r>
              <a:rPr lang="en-US" altLang="ja-JP" sz="2800" dirty="0"/>
              <a:t> as GPIO</a:t>
            </a:r>
          </a:p>
          <a:p>
            <a:r>
              <a:rPr lang="en-US" altLang="ja-JP" sz="2800" dirty="0"/>
              <a:t>import time</a:t>
            </a:r>
          </a:p>
          <a:p>
            <a:endParaRPr lang="en-US" altLang="ja-JP" sz="2800" dirty="0"/>
          </a:p>
          <a:p>
            <a:r>
              <a:rPr lang="en-US" altLang="ja-JP" sz="2800" dirty="0"/>
              <a:t>PIN = 4</a:t>
            </a:r>
          </a:p>
          <a:p>
            <a:endParaRPr lang="en-US" altLang="ja-JP" sz="2800" dirty="0"/>
          </a:p>
          <a:p>
            <a:r>
              <a:rPr lang="en-US" altLang="ja-JP" sz="2800" dirty="0" err="1"/>
              <a:t>GPIO.setmode</a:t>
            </a:r>
            <a:r>
              <a:rPr lang="en-US" altLang="ja-JP" sz="2800" dirty="0"/>
              <a:t>(GPIO.BCM)</a:t>
            </a:r>
          </a:p>
          <a:p>
            <a:r>
              <a:rPr lang="en-US" altLang="ja-JP" sz="2800" dirty="0" err="1"/>
              <a:t>GPIO.setup</a:t>
            </a:r>
            <a:r>
              <a:rPr lang="en-US" altLang="ja-JP" sz="2800" dirty="0"/>
              <a:t>(PIN, GPIO.OUT)</a:t>
            </a:r>
          </a:p>
          <a:p>
            <a:endParaRPr lang="en-US" altLang="ja-JP" sz="2800" dirty="0"/>
          </a:p>
          <a:p>
            <a:r>
              <a:rPr lang="en-US" altLang="ja-JP" sz="2800" dirty="0"/>
              <a:t>while True:</a:t>
            </a:r>
          </a:p>
          <a:p>
            <a:r>
              <a:rPr lang="en-US" altLang="ja-JP" sz="2800" dirty="0"/>
              <a:t>     </a:t>
            </a:r>
            <a:r>
              <a:rPr lang="en-US" altLang="ja-JP" sz="2800" dirty="0" smtClean="0"/>
              <a:t>  </a:t>
            </a:r>
            <a:r>
              <a:rPr lang="en-US" altLang="ja-JP" sz="2800" dirty="0" err="1" smtClean="0"/>
              <a:t>GPIO.output</a:t>
            </a:r>
            <a:r>
              <a:rPr lang="en-US" altLang="ja-JP" sz="2800" dirty="0"/>
              <a:t>(PIN, GPIO.LOW)</a:t>
            </a:r>
          </a:p>
          <a:p>
            <a:r>
              <a:rPr lang="en-US" altLang="ja-JP" sz="2800" dirty="0"/>
              <a:t>     </a:t>
            </a:r>
            <a:r>
              <a:rPr lang="en-US" altLang="ja-JP" sz="2800" dirty="0" smtClean="0"/>
              <a:t>  </a:t>
            </a:r>
            <a:r>
              <a:rPr lang="en-US" altLang="ja-JP" sz="2800" dirty="0" err="1" smtClean="0"/>
              <a:t>time.sleep</a:t>
            </a:r>
            <a:r>
              <a:rPr lang="en-US" altLang="ja-JP" sz="2800" dirty="0"/>
              <a:t>(0.5)</a:t>
            </a:r>
          </a:p>
          <a:p>
            <a:r>
              <a:rPr lang="en-US" altLang="ja-JP" sz="2800" dirty="0"/>
              <a:t>     </a:t>
            </a:r>
            <a:r>
              <a:rPr lang="en-US" altLang="ja-JP" sz="2800" dirty="0" smtClean="0"/>
              <a:t>  </a:t>
            </a:r>
            <a:r>
              <a:rPr lang="en-US" altLang="ja-JP" sz="2800" dirty="0" err="1" smtClean="0"/>
              <a:t>GPIO.output</a:t>
            </a:r>
            <a:r>
              <a:rPr lang="en-US" altLang="ja-JP" sz="2800" dirty="0"/>
              <a:t>(PIN, GPIO.HIGH)</a:t>
            </a:r>
          </a:p>
          <a:p>
            <a:r>
              <a:rPr lang="en-US" altLang="ja-JP" sz="2800" dirty="0"/>
              <a:t>     </a:t>
            </a:r>
            <a:r>
              <a:rPr lang="en-US" altLang="ja-JP" sz="2800" dirty="0" smtClean="0"/>
              <a:t>  </a:t>
            </a:r>
            <a:r>
              <a:rPr lang="en-US" altLang="ja-JP" sz="2800" dirty="0" err="1" smtClean="0"/>
              <a:t>time.sleep</a:t>
            </a:r>
            <a:r>
              <a:rPr lang="en-US" altLang="ja-JP" sz="2800" dirty="0"/>
              <a:t>(0.5)</a:t>
            </a:r>
            <a:endParaRPr kumimoji="1" lang="ja-JP" altLang="en-US" sz="2800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2343883" y="4244348"/>
            <a:ext cx="695024" cy="1852372"/>
            <a:chOff x="1648859" y="4244348"/>
            <a:chExt cx="695024" cy="1852372"/>
          </a:xfrm>
        </p:grpSpPr>
        <p:grpSp>
          <p:nvGrpSpPr>
            <p:cNvPr id="12" name="図形グループ 11"/>
            <p:cNvGrpSpPr/>
            <p:nvPr/>
          </p:nvGrpSpPr>
          <p:grpSpPr>
            <a:xfrm>
              <a:off x="1846204" y="4484414"/>
              <a:ext cx="302577" cy="219033"/>
              <a:chOff x="332423" y="1974220"/>
              <a:chExt cx="526944" cy="193281"/>
            </a:xfrm>
          </p:grpSpPr>
          <p:cxnSp>
            <p:nvCxnSpPr>
              <p:cNvPr id="6" name="直線コネクタ 5"/>
              <p:cNvCxnSpPr/>
              <p:nvPr/>
            </p:nvCxnSpPr>
            <p:spPr>
              <a:xfrm>
                <a:off x="332423" y="1974220"/>
                <a:ext cx="0" cy="193281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/>
              <p:cNvCxnSpPr/>
              <p:nvPr/>
            </p:nvCxnSpPr>
            <p:spPr>
              <a:xfrm>
                <a:off x="332423" y="2167501"/>
                <a:ext cx="526944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/>
              <p:cNvCxnSpPr/>
              <p:nvPr/>
            </p:nvCxnSpPr>
            <p:spPr>
              <a:xfrm>
                <a:off x="859367" y="1974220"/>
                <a:ext cx="0" cy="193281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図形グループ 16"/>
            <p:cNvGrpSpPr/>
            <p:nvPr/>
          </p:nvGrpSpPr>
          <p:grpSpPr>
            <a:xfrm>
              <a:off x="1846204" y="4897265"/>
              <a:ext cx="302577" cy="193281"/>
              <a:chOff x="332423" y="1974220"/>
              <a:chExt cx="526944" cy="193281"/>
            </a:xfrm>
          </p:grpSpPr>
          <p:cxnSp>
            <p:nvCxnSpPr>
              <p:cNvPr id="18" name="直線コネクタ 17"/>
              <p:cNvCxnSpPr/>
              <p:nvPr/>
            </p:nvCxnSpPr>
            <p:spPr>
              <a:xfrm>
                <a:off x="332423" y="1974220"/>
                <a:ext cx="0" cy="193281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/>
              <p:cNvCxnSpPr/>
              <p:nvPr/>
            </p:nvCxnSpPr>
            <p:spPr>
              <a:xfrm>
                <a:off x="332423" y="2167501"/>
                <a:ext cx="526944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/>
              <p:cNvCxnSpPr/>
              <p:nvPr/>
            </p:nvCxnSpPr>
            <p:spPr>
              <a:xfrm>
                <a:off x="859367" y="1974220"/>
                <a:ext cx="0" cy="193281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図形グループ 20"/>
            <p:cNvGrpSpPr/>
            <p:nvPr/>
          </p:nvGrpSpPr>
          <p:grpSpPr>
            <a:xfrm>
              <a:off x="1846204" y="5277580"/>
              <a:ext cx="302577" cy="193281"/>
              <a:chOff x="332423" y="1974220"/>
              <a:chExt cx="526944" cy="193281"/>
            </a:xfrm>
          </p:grpSpPr>
          <p:cxnSp>
            <p:nvCxnSpPr>
              <p:cNvPr id="22" name="直線コネクタ 21"/>
              <p:cNvCxnSpPr/>
              <p:nvPr/>
            </p:nvCxnSpPr>
            <p:spPr>
              <a:xfrm>
                <a:off x="332423" y="1974220"/>
                <a:ext cx="0" cy="193281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332423" y="2167501"/>
                <a:ext cx="526944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859367" y="1974220"/>
                <a:ext cx="0" cy="193281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" name="図形グループ 24"/>
            <p:cNvGrpSpPr/>
            <p:nvPr/>
          </p:nvGrpSpPr>
          <p:grpSpPr>
            <a:xfrm>
              <a:off x="1848427" y="5754535"/>
              <a:ext cx="302577" cy="193281"/>
              <a:chOff x="332423" y="1974220"/>
              <a:chExt cx="526944" cy="193281"/>
            </a:xfrm>
          </p:grpSpPr>
          <p:cxnSp>
            <p:nvCxnSpPr>
              <p:cNvPr id="26" name="直線コネクタ 25"/>
              <p:cNvCxnSpPr/>
              <p:nvPr/>
            </p:nvCxnSpPr>
            <p:spPr>
              <a:xfrm>
                <a:off x="332423" y="1974220"/>
                <a:ext cx="0" cy="193281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/>
              <p:cNvCxnSpPr/>
              <p:nvPr/>
            </p:nvCxnSpPr>
            <p:spPr>
              <a:xfrm>
                <a:off x="332423" y="2167501"/>
                <a:ext cx="526944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/>
              <p:cNvCxnSpPr/>
              <p:nvPr/>
            </p:nvCxnSpPr>
            <p:spPr>
              <a:xfrm>
                <a:off x="859367" y="1974220"/>
                <a:ext cx="0" cy="193281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円/楕円 28"/>
            <p:cNvSpPr/>
            <p:nvPr/>
          </p:nvSpPr>
          <p:spPr>
            <a:xfrm>
              <a:off x="1648859" y="4244348"/>
              <a:ext cx="695024" cy="1852372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テキスト ボックス 31"/>
          <p:cNvSpPr txBox="1"/>
          <p:nvPr/>
        </p:nvSpPr>
        <p:spPr>
          <a:xfrm>
            <a:off x="0" y="4703447"/>
            <a:ext cx="223651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半角スペース４つ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分空けてください</a:t>
            </a:r>
            <a:endParaRPr kumimoji="1" lang="ja-JP" altLang="en-US" sz="2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3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86536" y="234698"/>
            <a:ext cx="14157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配線図</a:t>
            </a:r>
            <a:endParaRPr kumimoji="1" lang="ja-JP" altLang="en-US" sz="3200" dirty="0"/>
          </a:p>
        </p:txBody>
      </p:sp>
      <p:pic>
        <p:nvPicPr>
          <p:cNvPr id="5" name="図 4" descr="スクリーンショット 2015-04-20 17.3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4" y="141078"/>
            <a:ext cx="5461396" cy="6452849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24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Raspberry PI – LED version2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とボタンスイッチの電気回路を組み、スイッチが押されたことをプログラムによって検知し、</a:t>
            </a:r>
            <a:r>
              <a:rPr kumimoji="1" lang="en-US" altLang="ja-JP" dirty="0" smtClean="0"/>
              <a:t>LED</a:t>
            </a:r>
            <a:r>
              <a:rPr lang="ja-JP" altLang="en-US" dirty="0" smtClean="0"/>
              <a:t>を点灯させ</a:t>
            </a:r>
            <a:r>
              <a:rPr kumimoji="1" lang="ja-JP" altLang="en-US" dirty="0" smtClean="0"/>
              <a:t>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724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59991" y="1598941"/>
            <a:ext cx="8643871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1600" dirty="0"/>
              <a:t>import </a:t>
            </a:r>
            <a:r>
              <a:rPr lang="en-US" altLang="ja-JP" sz="1600" dirty="0" err="1"/>
              <a:t>RPi.GPIO</a:t>
            </a:r>
            <a:r>
              <a:rPr lang="en-US" altLang="ja-JP" sz="1600" dirty="0"/>
              <a:t> as </a:t>
            </a:r>
            <a:r>
              <a:rPr lang="en-US" altLang="ja-JP" sz="1600" dirty="0" smtClean="0"/>
              <a:t>GPIO</a:t>
            </a:r>
            <a:endParaRPr lang="en-US" altLang="ja-JP" sz="1600" dirty="0"/>
          </a:p>
          <a:p>
            <a:r>
              <a:rPr lang="en-US" altLang="ja-JP" sz="1600" dirty="0"/>
              <a:t>OUTPUT_PIN = 4</a:t>
            </a:r>
          </a:p>
          <a:p>
            <a:r>
              <a:rPr lang="en-US" altLang="ja-JP" sz="1600" dirty="0"/>
              <a:t>INPUT_PIN = </a:t>
            </a:r>
            <a:r>
              <a:rPr lang="en-US" altLang="ja-JP" sz="1600" dirty="0" smtClean="0"/>
              <a:t>17</a:t>
            </a:r>
            <a:endParaRPr lang="en-US" altLang="ja-JP" sz="1600" dirty="0"/>
          </a:p>
          <a:p>
            <a:r>
              <a:rPr lang="en-US" altLang="ja-JP" sz="1600" dirty="0" err="1"/>
              <a:t>GPIO.setmode</a:t>
            </a:r>
            <a:r>
              <a:rPr lang="en-US" altLang="ja-JP" sz="1600" dirty="0"/>
              <a:t>(GPIO.BCM)</a:t>
            </a:r>
          </a:p>
          <a:p>
            <a:r>
              <a:rPr lang="en-US" altLang="ja-JP" sz="1600" dirty="0" err="1"/>
              <a:t>GPIO.setup</a:t>
            </a:r>
            <a:r>
              <a:rPr lang="en-US" altLang="ja-JP" sz="1600" dirty="0"/>
              <a:t>(OUTPUT_PIN, GPIO.OUT)</a:t>
            </a:r>
          </a:p>
          <a:p>
            <a:r>
              <a:rPr lang="en-US" altLang="ja-JP" sz="1600" dirty="0" err="1"/>
              <a:t>GPIO.setup</a:t>
            </a:r>
            <a:r>
              <a:rPr lang="en-US" altLang="ja-JP" sz="1600" dirty="0"/>
              <a:t>(INPUT_PIN, GPIO.IN, </a:t>
            </a:r>
            <a:r>
              <a:rPr lang="en-US" altLang="ja-JP" sz="1600" dirty="0" err="1"/>
              <a:t>pull_up_down</a:t>
            </a:r>
            <a:r>
              <a:rPr lang="en-US" altLang="ja-JP" sz="1600" dirty="0"/>
              <a:t>=GPIO.PUD_DOWN</a:t>
            </a:r>
            <a:r>
              <a:rPr lang="en-US" altLang="ja-JP" sz="1600" dirty="0" smtClean="0"/>
              <a:t>)</a:t>
            </a:r>
            <a:endParaRPr lang="en-US" altLang="ja-JP" sz="1600" dirty="0"/>
          </a:p>
          <a:p>
            <a:r>
              <a:rPr lang="en-US" altLang="ja-JP" sz="1600" dirty="0" err="1"/>
              <a:t>GPIO.output</a:t>
            </a:r>
            <a:r>
              <a:rPr lang="en-US" altLang="ja-JP" sz="1600" dirty="0"/>
              <a:t>(OUTPUT_PIN, GPIO.HIGH)</a:t>
            </a:r>
          </a:p>
          <a:p>
            <a:endParaRPr lang="en-US" altLang="ja-JP" sz="1600" dirty="0"/>
          </a:p>
          <a:p>
            <a:r>
              <a:rPr lang="en-US" altLang="ja-JP" sz="1600" dirty="0" err="1"/>
              <a:t>pin_status</a:t>
            </a:r>
            <a:r>
              <a:rPr lang="en-US" altLang="ja-JP" sz="1600" dirty="0"/>
              <a:t> = GPIO.LOW</a:t>
            </a:r>
          </a:p>
          <a:p>
            <a:r>
              <a:rPr lang="en-US" altLang="ja-JP" sz="1600" dirty="0"/>
              <a:t>while True:</a:t>
            </a:r>
          </a:p>
          <a:p>
            <a:r>
              <a:rPr lang="en-US" altLang="ja-JP" sz="1600" dirty="0"/>
              <a:t>     if </a:t>
            </a:r>
            <a:r>
              <a:rPr lang="en-US" altLang="ja-JP" sz="1600" dirty="0" err="1"/>
              <a:t>GPIO.input</a:t>
            </a:r>
            <a:r>
              <a:rPr lang="en-US" altLang="ja-JP" sz="1600" dirty="0"/>
              <a:t>(INPUT_PIN) == GPIO.HIGH:</a:t>
            </a:r>
          </a:p>
          <a:p>
            <a:r>
              <a:rPr lang="en-US" altLang="ja-JP" sz="1600" dirty="0"/>
              <a:t>         </a:t>
            </a:r>
            <a:r>
              <a:rPr lang="en-US" altLang="ja-JP" sz="1600" dirty="0" err="1"/>
              <a:t>GPIO.output</a:t>
            </a:r>
            <a:r>
              <a:rPr lang="en-US" altLang="ja-JP" sz="1600" dirty="0"/>
              <a:t>(OUTPUT_PIN, </a:t>
            </a:r>
            <a:r>
              <a:rPr lang="en-US" altLang="ja-JP" sz="1600" dirty="0" err="1"/>
              <a:t>pin_status</a:t>
            </a:r>
            <a:r>
              <a:rPr lang="en-US" altLang="ja-JP" sz="1600" dirty="0"/>
              <a:t>)</a:t>
            </a:r>
          </a:p>
          <a:p>
            <a:r>
              <a:rPr lang="en-US" altLang="ja-JP" sz="1600" dirty="0"/>
              <a:t>         if </a:t>
            </a:r>
            <a:r>
              <a:rPr lang="en-US" altLang="ja-JP" sz="1600" dirty="0" err="1"/>
              <a:t>pin_status</a:t>
            </a:r>
            <a:r>
              <a:rPr lang="en-US" altLang="ja-JP" sz="1600" dirty="0"/>
              <a:t> == GPIO.LOW:</a:t>
            </a:r>
          </a:p>
          <a:p>
            <a:r>
              <a:rPr lang="en-US" altLang="ja-JP" sz="1600" dirty="0"/>
              <a:t>             </a:t>
            </a:r>
            <a:r>
              <a:rPr lang="en-US" altLang="ja-JP" sz="1600" dirty="0" err="1"/>
              <a:t>pin_status</a:t>
            </a:r>
            <a:r>
              <a:rPr lang="en-US" altLang="ja-JP" sz="1600" dirty="0"/>
              <a:t> = GPIO.HIGH</a:t>
            </a:r>
          </a:p>
          <a:p>
            <a:r>
              <a:rPr lang="en-US" altLang="ja-JP" sz="1600" dirty="0"/>
              <a:t>         else:</a:t>
            </a:r>
          </a:p>
          <a:p>
            <a:r>
              <a:rPr lang="en-US" altLang="ja-JP" sz="1600" dirty="0"/>
              <a:t>             </a:t>
            </a:r>
            <a:r>
              <a:rPr lang="en-US" altLang="ja-JP" sz="1600" dirty="0" err="1"/>
              <a:t>pin_status</a:t>
            </a:r>
            <a:r>
              <a:rPr lang="en-US" altLang="ja-JP" sz="1600" dirty="0"/>
              <a:t> = GPIO.LOW</a:t>
            </a:r>
          </a:p>
          <a:p>
            <a:r>
              <a:rPr lang="en-US" altLang="ja-JP" sz="1600" dirty="0"/>
              <a:t>         while </a:t>
            </a:r>
            <a:r>
              <a:rPr lang="en-US" altLang="ja-JP" sz="1600" dirty="0" err="1"/>
              <a:t>GPIO.input</a:t>
            </a:r>
            <a:r>
              <a:rPr lang="en-US" altLang="ja-JP" sz="1600" dirty="0"/>
              <a:t>(INPUT_PIN) == GPIO.HIGH:</a:t>
            </a:r>
          </a:p>
          <a:p>
            <a:r>
              <a:rPr lang="en-US" altLang="ja-JP" sz="1600" dirty="0"/>
              <a:t>             pass</a:t>
            </a:r>
            <a:endParaRPr kumimoji="1" lang="ja-JP" altLang="en-US" sz="16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b</a:t>
            </a:r>
            <a:r>
              <a:rPr kumimoji="1" lang="en-US" altLang="ja-JP" dirty="0" err="1" smtClean="0"/>
              <a:t>utton.py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92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配線図</a:t>
            </a:r>
            <a:endParaRPr kumimoji="1" lang="ja-JP" altLang="en-US" dirty="0"/>
          </a:p>
        </p:txBody>
      </p:sp>
      <p:pic>
        <p:nvPicPr>
          <p:cNvPr id="5" name="図 4" descr="スクリーンショット 2015-04-25 10.2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632" y="-1"/>
            <a:ext cx="5194168" cy="67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9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一般ユーザ（</a:t>
            </a:r>
            <a:r>
              <a:rPr lang="en-US" altLang="ja-JP" dirty="0" smtClean="0"/>
              <a:t>pi</a:t>
            </a:r>
            <a:r>
              <a:rPr lang="ja-JP" altLang="en-US" dirty="0" smtClean="0"/>
              <a:t>）権限では</a:t>
            </a:r>
            <a:r>
              <a:rPr lang="en-US" altLang="ja-JP" dirty="0" smtClean="0"/>
              <a:t>GPIO</a:t>
            </a:r>
            <a:r>
              <a:rPr lang="ja-JP" altLang="en-US" dirty="0" smtClean="0"/>
              <a:t>は操作できないため、</a:t>
            </a:r>
            <a:r>
              <a:rPr lang="ja-JP" altLang="en-US" dirty="0" smtClean="0">
                <a:solidFill>
                  <a:srgbClr val="FF0000"/>
                </a:solidFill>
              </a:rPr>
              <a:t>必ず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r>
              <a:rPr lang="en-US" altLang="ja-JP" dirty="0" err="1" smtClean="0">
                <a:solidFill>
                  <a:srgbClr val="FF0000"/>
                </a:solidFill>
              </a:rPr>
              <a:t>sudo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を最初に付けること！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dirty="0" err="1"/>
              <a:t>s</a:t>
            </a:r>
            <a:r>
              <a:rPr lang="en-US" altLang="ja-JP" dirty="0" err="1" smtClean="0"/>
              <a:t>udo</a:t>
            </a:r>
            <a:r>
              <a:rPr lang="ja-JP" altLang="en-US" dirty="0" smtClean="0"/>
              <a:t>を付けると、特権ユーザで実行できる</a:t>
            </a:r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1742640"/>
            <a:ext cx="699906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kumimoji="1" lang="en-US" altLang="ja-JP" sz="2400" u="sng" dirty="0" err="1" smtClean="0">
                <a:solidFill>
                  <a:srgbClr val="FF0000"/>
                </a:solidFill>
              </a:rPr>
              <a:t>sudo</a:t>
            </a:r>
            <a:r>
              <a:rPr kumimoji="1" lang="en-US" altLang="ja-JP" sz="2400" u="sng" dirty="0" smtClean="0">
                <a:solidFill>
                  <a:srgbClr val="FF0000"/>
                </a:solidFill>
              </a:rPr>
              <a:t> python </a:t>
            </a:r>
            <a:r>
              <a:rPr kumimoji="1" lang="en-US" altLang="ja-JP" sz="2400" u="sng" dirty="0" err="1" smtClean="0">
                <a:solidFill>
                  <a:srgbClr val="FF0000"/>
                </a:solidFill>
              </a:rPr>
              <a:t>button.py</a:t>
            </a:r>
            <a:endParaRPr kumimoji="1" lang="ja-JP" altLang="en-US" sz="2400" u="sng" dirty="0">
              <a:solidFill>
                <a:srgbClr val="FF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98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一言で言うと、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「手のひらコンピュータ」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0"/>
            <a:ext cx="5438180" cy="4530725"/>
          </a:xfrm>
        </p:spPr>
        <p:txBody>
          <a:bodyPr/>
          <a:lstStyle/>
          <a:p>
            <a:r>
              <a:rPr lang="ja-JP" altLang="en-US" dirty="0" smtClean="0"/>
              <a:t>「手のひらサイズ」の基盤にコンピュータとしての最低限の部品を搭載</a:t>
            </a:r>
            <a:endParaRPr lang="en-US" altLang="ja-JP" dirty="0" smtClean="0"/>
          </a:p>
          <a:p>
            <a:r>
              <a:rPr lang="en-US" altLang="ja-JP" dirty="0" smtClean="0"/>
              <a:t>GPIO</a:t>
            </a:r>
            <a:r>
              <a:rPr lang="ja-JP" altLang="en-US" dirty="0" smtClean="0"/>
              <a:t>ヘッダピンを搭載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電子パーツを接続することも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</a:t>
            </a:r>
            <a:r>
              <a:rPr lang="ja-JP" altLang="en-US" dirty="0" smtClean="0"/>
              <a:t>可能</a:t>
            </a:r>
            <a:endParaRPr lang="en-US" altLang="ja-JP" dirty="0" smtClean="0"/>
          </a:p>
        </p:txBody>
      </p:sp>
      <p:pic>
        <p:nvPicPr>
          <p:cNvPr id="7" name="図 6" descr="2015-04-23 14.26.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97" y="1600200"/>
            <a:ext cx="2823416" cy="5019407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3091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Raspberry PI –                   </a:t>
            </a:r>
            <a:r>
              <a:rPr kumimoji="1" lang="en-US" altLang="ja-JP" dirty="0" err="1" smtClean="0"/>
              <a:t>IoT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lang="en-US" altLang="ja-JP" dirty="0"/>
          </a:p>
          <a:p>
            <a:pPr lvl="1"/>
            <a:r>
              <a:rPr lang="en-US" altLang="ja-JP" dirty="0" err="1" smtClean="0"/>
              <a:t>RaspberryPi</a:t>
            </a:r>
            <a:r>
              <a:rPr lang="ja-JP" altLang="en-US" dirty="0" smtClean="0"/>
              <a:t>に</a:t>
            </a:r>
            <a:r>
              <a:rPr lang="en-US" altLang="ja-JP" dirty="0" smtClean="0"/>
              <a:t>Web</a:t>
            </a:r>
            <a:r>
              <a:rPr lang="ja-JP" altLang="en-US" dirty="0" smtClean="0"/>
              <a:t>サーバを立ち上げ、</a:t>
            </a:r>
            <a:r>
              <a:rPr lang="en-US" altLang="ja-JP" dirty="0" smtClean="0"/>
              <a:t>Web</a:t>
            </a:r>
            <a:r>
              <a:rPr lang="ja-JP" altLang="en-US" dirty="0" smtClean="0"/>
              <a:t>上のスイッチを用意し、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を点灯させる</a:t>
            </a:r>
            <a:endParaRPr lang="en-US" altLang="ja-JP" dirty="0" smtClean="0"/>
          </a:p>
          <a:p>
            <a:r>
              <a:rPr lang="ja-JP" altLang="en-US" dirty="0" smtClean="0"/>
              <a:t>材料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PIP</a:t>
            </a:r>
            <a:r>
              <a:rPr kumimoji="1" lang="ja-JP" altLang="en-US" dirty="0" smtClean="0"/>
              <a:t>をインストール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Flask</a:t>
            </a:r>
            <a:r>
              <a:rPr lang="ja-JP" altLang="en-US" dirty="0" smtClean="0"/>
              <a:t>をインストール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066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PIP</a:t>
            </a: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Flask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30725"/>
          </a:xfrm>
        </p:spPr>
        <p:txBody>
          <a:bodyPr/>
          <a:lstStyle/>
          <a:p>
            <a:r>
              <a:rPr kumimoji="1" lang="en-US" altLang="ja-JP" sz="2800" dirty="0" smtClean="0"/>
              <a:t>PIP: Python</a:t>
            </a:r>
            <a:r>
              <a:rPr kumimoji="1" lang="ja-JP" altLang="en-US" sz="2800" dirty="0" smtClean="0"/>
              <a:t>の</a:t>
            </a:r>
            <a:r>
              <a:rPr lang="ja-JP" altLang="en-US" dirty="0" smtClean="0"/>
              <a:t>ツール</a:t>
            </a:r>
            <a:r>
              <a:rPr kumimoji="1" lang="ja-JP" altLang="en-US" sz="2800" dirty="0" smtClean="0"/>
              <a:t>を簡単インストールするツール</a:t>
            </a:r>
            <a:endParaRPr kumimoji="1" lang="en-US" altLang="ja-JP" sz="2800" dirty="0" smtClean="0"/>
          </a:p>
          <a:p>
            <a:endParaRPr lang="en-US" altLang="ja-JP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kumimoji="1" lang="en-US" altLang="ja-JP" sz="2800" dirty="0" smtClean="0"/>
              <a:t>Flask: Python</a:t>
            </a:r>
            <a:r>
              <a:rPr lang="ja-JP" altLang="en-US" sz="2800" dirty="0" smtClean="0"/>
              <a:t>で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サーバを作る際のフレームワーク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199" y="2579245"/>
            <a:ext cx="699906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kumimoji="1" lang="en-US" altLang="ja-JP" sz="2400" u="sng" dirty="0" err="1" smtClean="0">
                <a:solidFill>
                  <a:srgbClr val="FF0000"/>
                </a:solidFill>
              </a:rPr>
              <a:t>sudo</a:t>
            </a:r>
            <a:r>
              <a:rPr kumimoji="1" lang="en-US" altLang="ja-JP" sz="2400" u="sng" dirty="0" smtClean="0">
                <a:solidFill>
                  <a:srgbClr val="FF0000"/>
                </a:solidFill>
              </a:rPr>
              <a:t> </a:t>
            </a:r>
            <a:r>
              <a:rPr lang="en-US" altLang="ja-JP" sz="2400" u="sng" dirty="0">
                <a:solidFill>
                  <a:srgbClr val="FF0000"/>
                </a:solidFill>
              </a:rPr>
              <a:t>apt-get install python-pip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199" y="5061292"/>
            <a:ext cx="699906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kumimoji="1" lang="en-US" altLang="ja-JP" sz="2400" u="sng" dirty="0" err="1" smtClean="0">
                <a:solidFill>
                  <a:srgbClr val="FF0000"/>
                </a:solidFill>
              </a:rPr>
              <a:t>sudo</a:t>
            </a:r>
            <a:r>
              <a:rPr kumimoji="1" lang="en-US" altLang="ja-JP" sz="2400" u="sng" dirty="0" smtClean="0">
                <a:solidFill>
                  <a:srgbClr val="FF0000"/>
                </a:solidFill>
              </a:rPr>
              <a:t> </a:t>
            </a:r>
            <a:r>
              <a:rPr lang="en-US" altLang="ja-JP" sz="2400" u="sng" dirty="0">
                <a:solidFill>
                  <a:srgbClr val="FF0000"/>
                </a:solidFill>
              </a:rPr>
              <a:t>pip install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flask</a:t>
            </a:r>
          </a:p>
          <a:p>
            <a:r>
              <a:rPr lang="en-US" altLang="ja-JP" sz="2400" dirty="0"/>
              <a:t>$ </a:t>
            </a:r>
            <a:r>
              <a:rPr lang="en-US" altLang="ja-JP" sz="2400" u="sng" dirty="0" err="1">
                <a:solidFill>
                  <a:srgbClr val="FF0000"/>
                </a:solidFill>
              </a:rPr>
              <a:t>sudo</a:t>
            </a:r>
            <a:r>
              <a:rPr lang="en-US" altLang="ja-JP" sz="2400" u="sng" dirty="0">
                <a:solidFill>
                  <a:srgbClr val="FF0000"/>
                </a:solidFill>
              </a:rPr>
              <a:t> pip install flask-bootstrap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31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プログラム</a:t>
            </a:r>
            <a:r>
              <a:rPr kumimoji="1" lang="ja-JP" altLang="en-US" dirty="0" smtClean="0"/>
              <a:t>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80922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zip</a:t>
            </a:r>
            <a:r>
              <a:rPr kumimoji="1" lang="ja-JP" altLang="en-US" dirty="0" smtClean="0"/>
              <a:t>をダウンロードしてきてください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実行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ブラウザでアクセスしてみよう！！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http://(IP-</a:t>
            </a:r>
            <a:r>
              <a:rPr kumimoji="1" lang="en-US" altLang="ja-JP" dirty="0" err="1" smtClean="0"/>
              <a:t>addr</a:t>
            </a:r>
            <a:r>
              <a:rPr kumimoji="1" lang="en-US" altLang="ja-JP" dirty="0" smtClean="0"/>
              <a:t>)/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198" y="2139898"/>
            <a:ext cx="8229601" cy="1200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lang="en-US" altLang="ja-JP" sz="2400" u="sng" dirty="0" err="1" smtClean="0">
                <a:solidFill>
                  <a:srgbClr val="FF0000"/>
                </a:solidFill>
              </a:rPr>
              <a:t>wget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 </a:t>
            </a:r>
            <a:r>
              <a:rPr lang="en-US" altLang="ja-JP" sz="2400" u="sng" dirty="0">
                <a:solidFill>
                  <a:srgbClr val="FF0000"/>
                </a:solidFill>
              </a:rPr>
              <a:t>https://</a:t>
            </a:r>
            <a:r>
              <a:rPr lang="en-US" altLang="ja-JP" sz="2400" u="sng" dirty="0" err="1">
                <a:solidFill>
                  <a:srgbClr val="FF0000"/>
                </a:solidFill>
              </a:rPr>
              <a:t>github.com</a:t>
            </a:r>
            <a:r>
              <a:rPr lang="en-US" altLang="ja-JP" sz="2400" u="sng" dirty="0">
                <a:solidFill>
                  <a:srgbClr val="FF0000"/>
                </a:solidFill>
              </a:rPr>
              <a:t>/GEEKSCHOOL/</a:t>
            </a:r>
            <a:r>
              <a:rPr lang="en-US" altLang="ja-JP" sz="2400" u="sng" dirty="0" err="1">
                <a:solidFill>
                  <a:srgbClr val="FF0000"/>
                </a:solidFill>
              </a:rPr>
              <a:t>geekschool_iotsomething</a:t>
            </a:r>
            <a:r>
              <a:rPr lang="en-US" altLang="ja-JP" sz="2400" u="sng" dirty="0">
                <a:solidFill>
                  <a:srgbClr val="FF0000"/>
                </a:solidFill>
              </a:rPr>
              <a:t>/archive/</a:t>
            </a:r>
            <a:r>
              <a:rPr lang="en-US" altLang="ja-JP" sz="2400" u="sng" dirty="0" err="1">
                <a:solidFill>
                  <a:srgbClr val="FF0000"/>
                </a:solidFill>
              </a:rPr>
              <a:t>master.zip</a:t>
            </a:r>
            <a:endParaRPr lang="en-US" altLang="ja-JP" sz="2400" u="sng" dirty="0" smtClean="0">
              <a:solidFill>
                <a:srgbClr val="FF0000"/>
              </a:solidFill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</a:rPr>
              <a:t>$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unzip </a:t>
            </a:r>
            <a:r>
              <a:rPr lang="en-US" altLang="ja-JP" sz="2400" u="sng" dirty="0" err="1" smtClean="0">
                <a:solidFill>
                  <a:srgbClr val="FF0000"/>
                </a:solidFill>
              </a:rPr>
              <a:t>master.zip</a:t>
            </a:r>
            <a:endParaRPr lang="en-US" altLang="ja-JP" sz="2400" u="sng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199" y="4015106"/>
            <a:ext cx="8229600" cy="1200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cd </a:t>
            </a:r>
            <a:r>
              <a:rPr lang="en-US" altLang="ja-JP" sz="2400" u="sng" dirty="0" err="1">
                <a:solidFill>
                  <a:srgbClr val="FF0000"/>
                </a:solidFill>
              </a:rPr>
              <a:t>geekschool_iotsomething</a:t>
            </a:r>
            <a:r>
              <a:rPr lang="en-US" altLang="ja-JP" sz="2400" u="sng" dirty="0">
                <a:solidFill>
                  <a:srgbClr val="FF0000"/>
                </a:solidFill>
              </a:rPr>
              <a:t>-master/section3/web-server/</a:t>
            </a:r>
          </a:p>
          <a:p>
            <a:r>
              <a:rPr lang="en-US" altLang="ja-JP" sz="2400" dirty="0" smtClean="0">
                <a:solidFill>
                  <a:schemeClr val="tx1"/>
                </a:solidFill>
              </a:rPr>
              <a:t>$ </a:t>
            </a:r>
            <a:r>
              <a:rPr lang="en-US" altLang="ja-JP" sz="2400" u="sng" dirty="0" err="1" smtClean="0">
                <a:solidFill>
                  <a:srgbClr val="FF0000"/>
                </a:solidFill>
              </a:rPr>
              <a:t>sudo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 </a:t>
            </a:r>
            <a:r>
              <a:rPr lang="en-US" altLang="ja-JP" sz="2400" u="sng" dirty="0">
                <a:solidFill>
                  <a:srgbClr val="FF0000"/>
                </a:solidFill>
              </a:rPr>
              <a:t>python </a:t>
            </a:r>
            <a:r>
              <a:rPr lang="en-US" altLang="ja-JP" sz="2400" u="sng" dirty="0" err="1" smtClean="0">
                <a:solidFill>
                  <a:srgbClr val="FF0000"/>
                </a:solidFill>
              </a:rPr>
              <a:t>top.py</a:t>
            </a:r>
            <a:endParaRPr lang="en-US" altLang="ja-JP" sz="2400" u="sng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7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IoT</a:t>
            </a:r>
            <a:r>
              <a:rPr lang="en-US" altLang="ja-JP" dirty="0" smtClean="0"/>
              <a:t> &amp; Cloud!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Section 4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1374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RaspberryPi</a:t>
            </a:r>
            <a:r>
              <a:rPr kumimoji="1" lang="en-US" altLang="ja-JP" dirty="0" smtClean="0"/>
              <a:t> – </a:t>
            </a:r>
            <a:r>
              <a:rPr kumimoji="1" lang="en-US" altLang="ja-JP" dirty="0" err="1" smtClean="0"/>
              <a:t>IoT</a:t>
            </a:r>
            <a:r>
              <a:rPr lang="en-US" altLang="ja-JP" dirty="0" err="1" smtClean="0"/>
              <a:t>&amp;Could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温度センサーの値をクラウドに集約する</a:t>
            </a:r>
            <a:endParaRPr lang="en-US" altLang="ja-JP" dirty="0" smtClean="0"/>
          </a:p>
          <a:p>
            <a:r>
              <a:rPr lang="ja-JP" altLang="en-US" dirty="0" smtClean="0"/>
              <a:t>材料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Couchbase</a:t>
            </a:r>
            <a:r>
              <a:rPr lang="en-US" altLang="ja-JP" dirty="0" smtClean="0"/>
              <a:t> Lite</a:t>
            </a:r>
          </a:p>
          <a:p>
            <a:pPr lvl="1"/>
            <a:r>
              <a:rPr lang="en-US" altLang="ja-JP" dirty="0" err="1" smtClean="0"/>
              <a:t>Couchbase</a:t>
            </a:r>
            <a:r>
              <a:rPr lang="en-US" altLang="ja-JP" dirty="0" smtClean="0"/>
              <a:t> Server</a:t>
            </a:r>
          </a:p>
          <a:p>
            <a:pPr lvl="1"/>
            <a:r>
              <a:rPr lang="ja-JP" altLang="en-US" dirty="0" smtClean="0"/>
              <a:t>温度センサ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0063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Couchbase Lite/Server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11909" y="2782455"/>
            <a:ext cx="2311597" cy="154418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52" y="3116192"/>
            <a:ext cx="1470535" cy="9362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68091" y="1674091"/>
            <a:ext cx="3810000" cy="381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297" y="4042060"/>
            <a:ext cx="1294244" cy="271719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55" y="2438395"/>
            <a:ext cx="256222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082443" y="4915199"/>
            <a:ext cx="1003399" cy="67028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12" y="5041125"/>
            <a:ext cx="638318" cy="40640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301484" y="5737887"/>
            <a:ext cx="1003399" cy="67028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953" y="5863813"/>
            <a:ext cx="638318" cy="40640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15" y="1639456"/>
            <a:ext cx="939443" cy="939443"/>
          </a:xfrm>
          <a:prstGeom prst="rect">
            <a:avLst/>
          </a:prstGeom>
        </p:spPr>
      </p:pic>
      <p:cxnSp>
        <p:nvCxnSpPr>
          <p:cNvPr id="18" name="曲線コネクタ 17"/>
          <p:cNvCxnSpPr/>
          <p:nvPr/>
        </p:nvCxnSpPr>
        <p:spPr>
          <a:xfrm rot="16200000" flipH="1">
            <a:off x="1091672" y="2256509"/>
            <a:ext cx="773552" cy="578530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4" idx="3"/>
          </p:cNvCxnSpPr>
          <p:nvPr/>
        </p:nvCxnSpPr>
        <p:spPr>
          <a:xfrm>
            <a:off x="2923506" y="3554549"/>
            <a:ext cx="1867858" cy="360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>
            <a:stCxn id="10" idx="3"/>
          </p:cNvCxnSpPr>
          <p:nvPr/>
        </p:nvCxnSpPr>
        <p:spPr>
          <a:xfrm flipV="1">
            <a:off x="3085842" y="4063996"/>
            <a:ext cx="1891113" cy="11863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4183798" y="4313779"/>
            <a:ext cx="1242566" cy="15500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図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273" y="5412334"/>
            <a:ext cx="1632527" cy="995841"/>
          </a:xfrm>
          <a:prstGeom prst="rect">
            <a:avLst/>
          </a:prstGeom>
        </p:spPr>
      </p:pic>
      <p:cxnSp>
        <p:nvCxnSpPr>
          <p:cNvPr id="36" name="直線コネクタ 35"/>
          <p:cNvCxnSpPr/>
          <p:nvPr/>
        </p:nvCxnSpPr>
        <p:spPr>
          <a:xfrm>
            <a:off x="7054273" y="4326642"/>
            <a:ext cx="311727" cy="1085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5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Couchbase</a:t>
            </a:r>
            <a:r>
              <a:rPr kumimoji="1" lang="en-US" altLang="ja-JP" dirty="0" smtClean="0"/>
              <a:t> Lite </a:t>
            </a:r>
            <a:r>
              <a:rPr kumimoji="1" lang="ja-JP" altLang="en-US" dirty="0" smtClean="0"/>
              <a:t>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Couchbase</a:t>
            </a:r>
            <a:r>
              <a:rPr lang="en-US" altLang="ja-JP" dirty="0" smtClean="0"/>
              <a:t> Lite </a:t>
            </a:r>
            <a:r>
              <a:rPr lang="ja-JP" altLang="en-US" dirty="0" smtClean="0"/>
              <a:t>とは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モバイル機器向けのデータベース（</a:t>
            </a:r>
            <a:r>
              <a:rPr lang="en-US" altLang="ja-JP" dirty="0" err="1" smtClean="0"/>
              <a:t>NoSQL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サーバで動く</a:t>
            </a:r>
            <a:r>
              <a:rPr lang="en-US" altLang="ja-JP" dirty="0" smtClean="0"/>
              <a:t>Couchbase Server</a:t>
            </a:r>
            <a:r>
              <a:rPr lang="ja-JP" altLang="en-US" dirty="0" smtClean="0"/>
              <a:t>との内容の同期が簡単に行える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必要な物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	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section4</a:t>
            </a:r>
            <a:r>
              <a:rPr kumimoji="1" lang="ja-JP" altLang="en-US" dirty="0" smtClean="0"/>
              <a:t>に準備してあります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0565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データベース作成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Couchbase</a:t>
            </a:r>
            <a:r>
              <a:rPr lang="en-US" altLang="ja-JP" dirty="0" smtClean="0"/>
              <a:t> Lite </a:t>
            </a:r>
            <a:r>
              <a:rPr lang="ja-JP" altLang="en-US" dirty="0" smtClean="0"/>
              <a:t>起動</a:t>
            </a:r>
            <a:endParaRPr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r>
              <a:rPr lang="ja-JP" altLang="en-US" dirty="0" smtClean="0"/>
              <a:t>データベースの作成（初期化）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2230025"/>
            <a:ext cx="8229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lang="en-US" altLang="ja-JP" sz="2400" u="sng" dirty="0">
                <a:solidFill>
                  <a:srgbClr val="FF0000"/>
                </a:solidFill>
              </a:rPr>
              <a:t>java -</a:t>
            </a:r>
            <a:r>
              <a:rPr lang="en-US" altLang="ja-JP" sz="2400" u="sng" dirty="0" err="1">
                <a:solidFill>
                  <a:srgbClr val="FF0000"/>
                </a:solidFill>
              </a:rPr>
              <a:t>cp</a:t>
            </a:r>
            <a:r>
              <a:rPr lang="en-US" altLang="ja-JP" sz="2400" u="sng" dirty="0">
                <a:solidFill>
                  <a:srgbClr val="FF0000"/>
                </a:solidFill>
              </a:rPr>
              <a:t> </a:t>
            </a:r>
            <a:r>
              <a:rPr lang="en-US" altLang="ja-JP" sz="2400" u="sng" dirty="0" err="1">
                <a:solidFill>
                  <a:srgbClr val="FF0000"/>
                </a:solidFill>
              </a:rPr>
              <a:t>couchbase</a:t>
            </a:r>
            <a:r>
              <a:rPr lang="en-US" altLang="ja-JP" sz="2400" u="sng" dirty="0">
                <a:solidFill>
                  <a:srgbClr val="FF0000"/>
                </a:solidFill>
              </a:rPr>
              <a:t>-lite-local-</a:t>
            </a:r>
            <a:r>
              <a:rPr lang="en-US" altLang="ja-JP" sz="2400" u="sng" dirty="0" err="1">
                <a:solidFill>
                  <a:srgbClr val="FF0000"/>
                </a:solidFill>
              </a:rPr>
              <a:t>latest.jar</a:t>
            </a:r>
            <a:r>
              <a:rPr lang="en-US" altLang="ja-JP" sz="2400" u="sng" dirty="0">
                <a:solidFill>
                  <a:srgbClr val="FF0000"/>
                </a:solidFill>
              </a:rPr>
              <a:t> </a:t>
            </a:r>
            <a:r>
              <a:rPr lang="en-US" altLang="ja-JP" sz="2400" u="sng" dirty="0" err="1">
                <a:solidFill>
                  <a:srgbClr val="FF0000"/>
                </a:solidFill>
              </a:rPr>
              <a:t>JarMain</a:t>
            </a:r>
            <a:endParaRPr lang="en-US" altLang="ja-JP" sz="2400" u="sng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3993560"/>
            <a:ext cx="82296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lang="en-US" altLang="ja-JP" sz="2400" u="sng" dirty="0">
                <a:solidFill>
                  <a:srgbClr val="FF0000"/>
                </a:solidFill>
              </a:rPr>
              <a:t>curl -u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(ID):(PW) </a:t>
            </a:r>
            <a:r>
              <a:rPr lang="en-US" altLang="ja-JP" sz="2400" u="sng" dirty="0">
                <a:solidFill>
                  <a:srgbClr val="FF0000"/>
                </a:solidFill>
              </a:rPr>
              <a:t>-v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–X PUT http</a:t>
            </a:r>
            <a:r>
              <a:rPr lang="en-US" altLang="ja-JP" sz="2400" u="sng" dirty="0">
                <a:solidFill>
                  <a:srgbClr val="FF0000"/>
                </a:solidFill>
              </a:rPr>
              <a:t>://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(IP-</a:t>
            </a:r>
            <a:r>
              <a:rPr lang="en-US" altLang="ja-JP" sz="2400" u="sng" dirty="0" err="1" smtClean="0">
                <a:solidFill>
                  <a:srgbClr val="FF0000"/>
                </a:solidFill>
              </a:rPr>
              <a:t>addr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)</a:t>
            </a:r>
            <a:r>
              <a:rPr lang="en-US" altLang="ja-JP" sz="2400" u="sng" dirty="0">
                <a:solidFill>
                  <a:srgbClr val="FF0000"/>
                </a:solidFill>
              </a:rPr>
              <a:t>:5984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/geek</a:t>
            </a:r>
            <a:endParaRPr lang="en-US" altLang="ja-JP" sz="24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3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ドキュメントを登録する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43859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コマンドで簡単にデータを登録する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 smtClean="0"/>
              <a:t>ブラウザから登録したドキュメントを参照</a:t>
            </a:r>
            <a:r>
              <a:rPr kumimoji="1" lang="sv-SE" altLang="ja-JP" dirty="0" smtClean="0"/>
              <a:t>http://</a:t>
            </a:r>
            <a:r>
              <a:rPr lang="hu-HU" altLang="ja-JP" dirty="0" smtClean="0"/>
              <a:t>(IP-addr):5984/geek/(id)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2215570"/>
            <a:ext cx="6366163" cy="1200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$ </a:t>
            </a:r>
            <a:r>
              <a:rPr lang="en-US" altLang="ja-JP" sz="2400" u="sng" dirty="0">
                <a:solidFill>
                  <a:srgbClr val="FF0000"/>
                </a:solidFill>
              </a:rPr>
              <a:t>curl -u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(ID):(PW) </a:t>
            </a:r>
            <a:r>
              <a:rPr lang="en-US" altLang="ja-JP" sz="2400" u="sng" dirty="0">
                <a:solidFill>
                  <a:srgbClr val="FF0000"/>
                </a:solidFill>
              </a:rPr>
              <a:t>-v -X POST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–</a:t>
            </a:r>
            <a:r>
              <a:rPr lang="en-US" altLang="ja-JP" sz="2400" u="sng" dirty="0">
                <a:solidFill>
                  <a:srgbClr val="FF0000"/>
                </a:solidFill>
              </a:rPr>
              <a:t>d 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’</a:t>
            </a:r>
            <a:r>
              <a:rPr lang="en-US" altLang="ja-JP" sz="2400" u="sng" dirty="0">
                <a:solidFill>
                  <a:srgbClr val="FF0000"/>
                </a:solidFill>
              </a:rPr>
              <a:t>{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“date”:”2015/04/25”,”value”:”12”}’ </a:t>
            </a:r>
            <a:r>
              <a:rPr lang="en-US" altLang="ja-JP" sz="2400" u="sng" dirty="0">
                <a:solidFill>
                  <a:srgbClr val="FF0000"/>
                </a:solidFill>
              </a:rPr>
              <a:t>http://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(IP-</a:t>
            </a:r>
            <a:r>
              <a:rPr lang="en-US" altLang="ja-JP" sz="2400" u="sng" dirty="0" err="1" smtClean="0">
                <a:solidFill>
                  <a:srgbClr val="FF0000"/>
                </a:solidFill>
              </a:rPr>
              <a:t>addr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)</a:t>
            </a:r>
            <a:r>
              <a:rPr lang="en-US" altLang="ja-JP" sz="2400" u="sng" dirty="0">
                <a:solidFill>
                  <a:srgbClr val="FF0000"/>
                </a:solidFill>
              </a:rPr>
              <a:t>:5984</a:t>
            </a:r>
            <a:r>
              <a:rPr lang="en-US" altLang="ja-JP" sz="2400" u="sng" dirty="0" smtClean="0">
                <a:solidFill>
                  <a:srgbClr val="FF0000"/>
                </a:solidFill>
              </a:rPr>
              <a:t>/geek</a:t>
            </a:r>
            <a:endParaRPr lang="en-US" altLang="ja-JP" sz="2400" u="sng" dirty="0">
              <a:solidFill>
                <a:srgbClr val="FF0000"/>
              </a:solidFill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929897" y="3544456"/>
            <a:ext cx="2828637" cy="992910"/>
          </a:xfrm>
          <a:prstGeom prst="wedgeRoundRectCallout">
            <a:avLst>
              <a:gd name="adj1" fmla="val -37721"/>
              <a:gd name="adj2" fmla="val -10344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任意の</a:t>
            </a:r>
            <a:r>
              <a:rPr kumimoji="1" lang="en-US" altLang="ja-JP" dirty="0" smtClean="0"/>
              <a:t>JSON</a:t>
            </a:r>
            <a:r>
              <a:rPr kumimoji="1" lang="ja-JP" altLang="en-US" dirty="0" smtClean="0"/>
              <a:t>ドキュメントをそのまま登録できる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10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温度センサーの計測値を</a:t>
            </a:r>
            <a:r>
              <a:rPr lang="en-US" altLang="ja-JP" dirty="0" smtClean="0"/>
              <a:t>Cloud</a:t>
            </a:r>
            <a:r>
              <a:rPr lang="ja-JP" altLang="en-US" dirty="0" smtClean="0"/>
              <a:t>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Raspberry Pi</a:t>
            </a:r>
            <a:r>
              <a:rPr kumimoji="1" lang="ja-JP" altLang="en-US" dirty="0" smtClean="0"/>
              <a:t>に接続した</a:t>
            </a:r>
            <a:r>
              <a:rPr lang="ja-JP" altLang="en-US" dirty="0" smtClean="0"/>
              <a:t>温度センサーから</a:t>
            </a:r>
            <a:r>
              <a:rPr kumimoji="1" lang="ja-JP" altLang="en-US" dirty="0" smtClean="0"/>
              <a:t>温度を</a:t>
            </a:r>
            <a:r>
              <a:rPr lang="ja-JP" altLang="en-US" dirty="0" smtClean="0"/>
              <a:t>計測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Couchbase Lite</a:t>
            </a:r>
            <a:r>
              <a:rPr lang="ja-JP" altLang="en-US" dirty="0" smtClean="0"/>
              <a:t>に書き込み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クラウド上の</a:t>
            </a:r>
            <a:r>
              <a:rPr kumimoji="1" lang="en-US" altLang="ja-JP" dirty="0" smtClean="0"/>
              <a:t>Couchbase Server</a:t>
            </a:r>
            <a:r>
              <a:rPr kumimoji="1" lang="ja-JP" altLang="en-US" dirty="0" smtClean="0"/>
              <a:t>と自動同期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上記を繰り返す（決められた時間に定期的にコマンドを実行する</a:t>
            </a:r>
            <a:r>
              <a:rPr lang="en-US" altLang="ja-JP" dirty="0" err="1" smtClean="0"/>
              <a:t>cron</a:t>
            </a:r>
            <a:r>
              <a:rPr lang="ja-JP" altLang="en-US" dirty="0" smtClean="0"/>
              <a:t>にて起動）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計測したデータをブラウザから参照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http:/</a:t>
            </a:r>
            <a:r>
              <a:rPr lang="en-US" altLang="ja-JP" dirty="0"/>
              <a:t>/</a:t>
            </a:r>
            <a:r>
              <a:rPr lang="en-US" altLang="ja-JP" dirty="0" smtClean="0"/>
              <a:t>52.68.93.247:8091/</a:t>
            </a:r>
            <a:endParaRPr lang="en-US" altLang="ja-JP" dirty="0"/>
          </a:p>
          <a:p>
            <a:pPr marL="514350" indent="-514350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59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ハードウェア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図 6" descr="2015-04-23 15.25.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79" y="1700907"/>
            <a:ext cx="7208216" cy="405462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758128" y="2824231"/>
            <a:ext cx="1289022" cy="127943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782393" y="4253905"/>
            <a:ext cx="1942261" cy="141281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006059" y="4691256"/>
            <a:ext cx="1372825" cy="113734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897631" y="1781729"/>
            <a:ext cx="1969195" cy="238910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006059" y="2544510"/>
            <a:ext cx="64565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CPU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58721" y="4368090"/>
            <a:ext cx="13052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NIC</a:t>
            </a:r>
          </a:p>
          <a:p>
            <a:r>
              <a:rPr lang="en-US" altLang="ja-JP" dirty="0" smtClean="0"/>
              <a:t>(</a:t>
            </a:r>
            <a:r>
              <a:rPr lang="ja-JP" altLang="en-US" dirty="0" smtClean="0"/>
              <a:t>有線</a:t>
            </a:r>
            <a:r>
              <a:rPr lang="en-US" altLang="ja-JP" dirty="0" smtClean="0"/>
              <a:t>LAN)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378884" y="3052341"/>
            <a:ext cx="168507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USB2.0</a:t>
            </a:r>
          </a:p>
          <a:p>
            <a:r>
              <a:rPr lang="en-US" altLang="ja-JP" dirty="0" smtClean="0"/>
              <a:t>(</a:t>
            </a:r>
            <a:r>
              <a:rPr lang="ja-JP" altLang="en-US" dirty="0" smtClean="0"/>
              <a:t>合計</a:t>
            </a:r>
            <a:r>
              <a:rPr lang="en-US" altLang="ja-JP" dirty="0" smtClean="0"/>
              <a:t>4</a:t>
            </a:r>
            <a:r>
              <a:rPr lang="ja-JP" altLang="en-US" dirty="0" smtClean="0"/>
              <a:t>ポート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51218" y="4450369"/>
            <a:ext cx="81382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HDMI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015475" y="5190013"/>
            <a:ext cx="649672" cy="55589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633414" y="5297386"/>
            <a:ext cx="49541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015475" y="2020596"/>
            <a:ext cx="3424288" cy="38487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47476" y="1417638"/>
            <a:ext cx="217221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ピン</a:t>
            </a:r>
            <a:r>
              <a:rPr lang="en-US" altLang="ja-JP" dirty="0" smtClean="0"/>
              <a:t>(40</a:t>
            </a:r>
            <a:r>
              <a:rPr lang="ja-JP" altLang="en-US" dirty="0" smtClean="0"/>
              <a:t>ピン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2" name="直線矢印コネクタ 21"/>
          <p:cNvCxnSpPr>
            <a:stCxn id="20" idx="2"/>
            <a:endCxn id="19" idx="0"/>
          </p:cNvCxnSpPr>
          <p:nvPr/>
        </p:nvCxnSpPr>
        <p:spPr>
          <a:xfrm>
            <a:off x="1833583" y="1786970"/>
            <a:ext cx="1894036" cy="233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875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おさらい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小さなコンピュータ</a:t>
            </a:r>
            <a:r>
              <a:rPr kumimoji="1" lang="en-US" altLang="ja-JP" dirty="0" smtClean="0"/>
              <a:t>Raspberry Pi</a:t>
            </a:r>
            <a:r>
              <a:rPr kumimoji="1" lang="ja-JP" altLang="en-US" dirty="0" smtClean="0"/>
              <a:t>を触ってみました</a:t>
            </a:r>
            <a:endParaRPr kumimoji="1" lang="en-US" altLang="ja-JP" dirty="0" smtClean="0"/>
          </a:p>
          <a:p>
            <a:r>
              <a:rPr lang="en-US" altLang="ja-JP" dirty="0" smtClean="0"/>
              <a:t>Python</a:t>
            </a:r>
            <a:r>
              <a:rPr lang="ja-JP" altLang="en-US" dirty="0" smtClean="0"/>
              <a:t>というコンピュータ言語でプログラムを書いて、実行してみました</a:t>
            </a:r>
            <a:endParaRPr lang="en-US" altLang="ja-JP" dirty="0" smtClean="0"/>
          </a:p>
          <a:p>
            <a:r>
              <a:rPr kumimoji="1" lang="en-US" altLang="ja-JP" dirty="0" smtClean="0"/>
              <a:t>Python</a:t>
            </a:r>
            <a:r>
              <a:rPr kumimoji="1" lang="ja-JP" altLang="en-US" dirty="0" smtClean="0"/>
              <a:t>で書いたプログラムから</a:t>
            </a:r>
            <a:r>
              <a:rPr kumimoji="1" lang="en-US" altLang="ja-JP" dirty="0" smtClean="0"/>
              <a:t>Raspberry Pi</a:t>
            </a:r>
            <a:r>
              <a:rPr kumimoji="1" lang="ja-JP" altLang="en-US" dirty="0" smtClean="0"/>
              <a:t>に接続されたデバイスを操作してみました</a:t>
            </a:r>
            <a:endParaRPr kumimoji="1" lang="en-US" altLang="ja-JP" dirty="0" smtClean="0"/>
          </a:p>
          <a:p>
            <a:r>
              <a:rPr lang="en-US" altLang="ja-JP" dirty="0" smtClean="0"/>
              <a:t>Raspberry Pi</a:t>
            </a:r>
            <a:r>
              <a:rPr lang="ja-JP" altLang="en-US" dirty="0" smtClean="0"/>
              <a:t>のセンサーで計測したデータをクラウドに集約してみました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132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 GEEK!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69815" y="2239819"/>
            <a:ext cx="738909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accent1"/>
                </a:solidFill>
              </a:rPr>
              <a:t>これであなたも</a:t>
            </a:r>
            <a:endParaRPr lang="en-US" altLang="ja-JP" sz="3600" b="1" dirty="0" smtClean="0">
              <a:solidFill>
                <a:schemeClr val="accent1"/>
              </a:solidFill>
            </a:endParaRPr>
          </a:p>
          <a:p>
            <a:pPr algn="ctr"/>
            <a:r>
              <a:rPr lang="en-US" altLang="ja-JP" sz="3600" b="1" dirty="0" err="1" smtClean="0">
                <a:solidFill>
                  <a:schemeClr val="accent1"/>
                </a:solidFill>
              </a:rPr>
              <a:t>IoT</a:t>
            </a:r>
            <a:r>
              <a:rPr lang="ja-JP" altLang="en-US" sz="3600" b="1" dirty="0" smtClean="0">
                <a:solidFill>
                  <a:schemeClr val="accent1"/>
                </a:solidFill>
              </a:rPr>
              <a:t>と</a:t>
            </a:r>
            <a:r>
              <a:rPr lang="en-US" altLang="ja-JP" sz="3600" b="1" dirty="0" smtClean="0">
                <a:solidFill>
                  <a:schemeClr val="accent1"/>
                </a:solidFill>
              </a:rPr>
              <a:t>Cloud</a:t>
            </a:r>
            <a:r>
              <a:rPr lang="ja-JP" altLang="en-US" sz="3600" b="1" dirty="0" smtClean="0">
                <a:solidFill>
                  <a:schemeClr val="accent1"/>
                </a:solidFill>
              </a:rPr>
              <a:t>が作る</a:t>
            </a:r>
            <a:r>
              <a:rPr lang="en-US" altLang="ja-JP" sz="3600" b="1" dirty="0" smtClean="0">
                <a:solidFill>
                  <a:schemeClr val="accent1"/>
                </a:solidFill>
              </a:rPr>
              <a:t>GEEK</a:t>
            </a:r>
            <a:r>
              <a:rPr lang="ja-JP" altLang="en-US" sz="3600" b="1" dirty="0" smtClean="0">
                <a:solidFill>
                  <a:schemeClr val="accent1"/>
                </a:solidFill>
              </a:rPr>
              <a:t>な世界へ一歩を踏み出しました！</a:t>
            </a:r>
            <a:endParaRPr kumimoji="1" lang="ja-JP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6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ハードウェア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2015-04-23 16.19.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7" y="1600200"/>
            <a:ext cx="7908846" cy="444872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57200" y="3232954"/>
            <a:ext cx="1813466" cy="134706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544147" y="3520061"/>
            <a:ext cx="1305071" cy="134706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5028" y="2867467"/>
            <a:ext cx="113364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microSD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44147" y="3136383"/>
            <a:ext cx="8771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メモリ</a:t>
            </a:r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703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ソフトウェア</a:t>
            </a:r>
            <a:r>
              <a:rPr kumimoji="1" lang="en-US" altLang="ja-JP" dirty="0" smtClean="0"/>
              <a:t>(OS)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公式</a:t>
            </a:r>
            <a:r>
              <a:rPr kumimoji="1" lang="en-US" altLang="ja-JP" dirty="0" smtClean="0"/>
              <a:t>OS</a:t>
            </a:r>
          </a:p>
          <a:p>
            <a:pPr lvl="1"/>
            <a:r>
              <a:rPr lang="en-US" altLang="ja-JP" dirty="0" err="1" smtClean="0"/>
              <a:t>Raspbian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Debian</a:t>
            </a:r>
            <a:r>
              <a:rPr lang="en-US" altLang="ja-JP" dirty="0" smtClean="0"/>
              <a:t>/GNU Linux</a:t>
            </a:r>
            <a:r>
              <a:rPr lang="ja-JP" altLang="en-US" dirty="0" smtClean="0"/>
              <a:t>ベース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r>
              <a:rPr kumimoji="1" lang="ja-JP" altLang="en-US" dirty="0" smtClean="0"/>
              <a:t>サードパーティー</a:t>
            </a:r>
            <a:r>
              <a:rPr kumimoji="1" lang="en-US" altLang="ja-JP" dirty="0" smtClean="0"/>
              <a:t>OS</a:t>
            </a:r>
          </a:p>
          <a:p>
            <a:pPr lvl="1"/>
            <a:r>
              <a:rPr lang="en-US" altLang="ja-JP" dirty="0" smtClean="0"/>
              <a:t>SNAPPY </a:t>
            </a:r>
            <a:r>
              <a:rPr lang="en-US" altLang="ja-JP" dirty="0"/>
              <a:t>UBUNTU </a:t>
            </a:r>
            <a:r>
              <a:rPr lang="en-US" altLang="ja-JP" dirty="0" smtClean="0"/>
              <a:t>CORE</a:t>
            </a:r>
            <a:r>
              <a:rPr lang="en-US" altLang="en-US" dirty="0" smtClean="0"/>
              <a:t>(Ubuntu Linux</a:t>
            </a:r>
            <a:r>
              <a:rPr lang="ja-JP" altLang="en-US" dirty="0" smtClean="0"/>
              <a:t>ベース</a:t>
            </a:r>
            <a:r>
              <a:rPr lang="en-US" altLang="en-US" dirty="0" smtClean="0"/>
              <a:t>)</a:t>
            </a:r>
          </a:p>
          <a:p>
            <a:pPr lvl="1"/>
            <a:r>
              <a:rPr lang="en-US" altLang="en-US" dirty="0" err="1" smtClean="0"/>
              <a:t>Pidora</a:t>
            </a:r>
            <a:r>
              <a:rPr lang="en-US" altLang="en-US" dirty="0" smtClean="0"/>
              <a:t>(Fedora Linux</a:t>
            </a:r>
            <a:r>
              <a:rPr lang="ja-JP" altLang="en-US" dirty="0" smtClean="0"/>
              <a:t>ベース</a:t>
            </a:r>
            <a:r>
              <a:rPr lang="en-US" altLang="en-US" dirty="0" smtClean="0"/>
              <a:t>)</a:t>
            </a:r>
          </a:p>
          <a:p>
            <a:pPr lvl="1"/>
            <a:r>
              <a:rPr lang="en-US" altLang="en-US" dirty="0" smtClean="0"/>
              <a:t>Windows10(</a:t>
            </a:r>
            <a:r>
              <a:rPr lang="ja-JP" altLang="en-US" dirty="0" smtClean="0"/>
              <a:t>予定</a:t>
            </a:r>
            <a:r>
              <a:rPr lang="en-US" altLang="ja-JP" dirty="0" smtClean="0"/>
              <a:t>)</a:t>
            </a:r>
            <a:endParaRPr lang="en-US" altLang="en-US" dirty="0" smtClean="0"/>
          </a:p>
          <a:p>
            <a:pPr lvl="1"/>
            <a:r>
              <a:rPr lang="ja-JP" altLang="en-US" dirty="0" smtClean="0"/>
              <a:t>などなど</a:t>
            </a:r>
            <a:endParaRPr lang="en-US" altLang="ja-JP" dirty="0" smtClean="0"/>
          </a:p>
          <a:p>
            <a:pPr lvl="1"/>
            <a:endParaRPr lang="en-US" altLang="en-US" dirty="0"/>
          </a:p>
          <a:p>
            <a:r>
              <a:rPr lang="ja-JP" altLang="en-US" dirty="0" smtClean="0"/>
              <a:t>今回は</a:t>
            </a:r>
            <a:r>
              <a:rPr lang="en-US" altLang="ja-JP" dirty="0" err="1" smtClean="0"/>
              <a:t>Raspbian</a:t>
            </a:r>
            <a:r>
              <a:rPr lang="ja-JP" altLang="en-US" dirty="0" smtClean="0"/>
              <a:t>を使用</a:t>
            </a:r>
            <a:endParaRPr lang="en-US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4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組み立て・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Section2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0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RaspberryPi</a:t>
            </a:r>
            <a:r>
              <a:rPr kumimoji="1" lang="ja-JP" altLang="en-US" dirty="0" smtClean="0"/>
              <a:t>を動かす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材料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RaspberryPi2 … 1</a:t>
            </a:r>
            <a:r>
              <a:rPr lang="ja-JP" altLang="en-US" dirty="0" smtClean="0"/>
              <a:t>つ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microSD</a:t>
            </a:r>
            <a:r>
              <a:rPr lang="en-US" altLang="ja-JP" dirty="0" smtClean="0"/>
              <a:t> 16GB … 1</a:t>
            </a:r>
            <a:r>
              <a:rPr lang="ja-JP" altLang="en-US" dirty="0" smtClean="0"/>
              <a:t>つ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microUSB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ケーブル</a:t>
            </a:r>
            <a:r>
              <a:rPr kumimoji="1" lang="en-US" altLang="ja-JP" dirty="0" smtClean="0"/>
              <a:t> … 1</a:t>
            </a:r>
            <a:r>
              <a:rPr kumimoji="1" lang="ja-JP" altLang="en-US" dirty="0" smtClean="0"/>
              <a:t>つ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キーボード、マウス、</a:t>
            </a:r>
            <a:r>
              <a:rPr lang="en-US" altLang="ja-JP" dirty="0" smtClean="0"/>
              <a:t>LAN</a:t>
            </a:r>
            <a:r>
              <a:rPr lang="ja-JP" altLang="en-US" dirty="0" smtClean="0"/>
              <a:t>ケーブル、</a:t>
            </a:r>
            <a:r>
              <a:rPr lang="en-US" altLang="ja-JP" dirty="0" smtClean="0"/>
              <a:t>HDMI</a:t>
            </a:r>
            <a:r>
              <a:rPr lang="ja-JP" altLang="en-US" dirty="0" smtClean="0"/>
              <a:t>ケーブル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r>
              <a:rPr lang="ja-JP" altLang="en-US" dirty="0" smtClean="0"/>
              <a:t>事前に袋詰めしてあります！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992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tWare">
  <a:themeElements>
    <a:clrScheme name="リゾート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Level">
      <a:majorFont>
        <a:latin typeface="メイリオ"/>
        <a:ea typeface="メイリオ"/>
        <a:cs typeface="メイリオ"/>
      </a:majorFont>
      <a:minorFont>
        <a:latin typeface="メイリオ"/>
        <a:ea typeface="メイリオ"/>
        <a:cs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atWare.thmx</Template>
  <TotalTime>3412</TotalTime>
  <Words>1362</Words>
  <Application>Microsoft Macintosh PowerPoint</Application>
  <PresentationFormat>画面に合わせる (4:3)</PresentationFormat>
  <Paragraphs>317</Paragraphs>
  <Slides>51</Slides>
  <Notes>1</Notes>
  <HiddenSlides>1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2" baseType="lpstr">
      <vt:lpstr>atWare</vt:lpstr>
      <vt:lpstr>Raspberry Pi ハンズオン IoTなSomething</vt:lpstr>
      <vt:lpstr>今日の流れ</vt:lpstr>
      <vt:lpstr>そもそもRaspbeberry Pi とは？</vt:lpstr>
      <vt:lpstr>一言で言うと、 「手のひらコンピュータ」</vt:lpstr>
      <vt:lpstr>ハードウェア</vt:lpstr>
      <vt:lpstr>ハードウェア</vt:lpstr>
      <vt:lpstr>ソフトウェア(OS)</vt:lpstr>
      <vt:lpstr>組み立て・OSインストール</vt:lpstr>
      <vt:lpstr>RaspberryPiを動かす</vt:lpstr>
      <vt:lpstr>OSインストーラ(NOOBS) をダウンロード</vt:lpstr>
      <vt:lpstr>SDカードのフォーマット</vt:lpstr>
      <vt:lpstr>SDカードのフォーマット</vt:lpstr>
      <vt:lpstr>SDカードにNOOBSをコピー</vt:lpstr>
      <vt:lpstr>Raspberry Pi へOSインストール</vt:lpstr>
      <vt:lpstr>OSはインストールされたら</vt:lpstr>
      <vt:lpstr>最初にやるべき事</vt:lpstr>
      <vt:lpstr>SSH設定の確認</vt:lpstr>
      <vt:lpstr>SSH設定の確認</vt:lpstr>
      <vt:lpstr>Raspberry Piのリモートログイン</vt:lpstr>
      <vt:lpstr>事前準備 Raspberry PiのIPアドレスを確認</vt:lpstr>
      <vt:lpstr>Puttyを起動し、Raspberry PiのIPアドレスを入力</vt:lpstr>
      <vt:lpstr>初回のみ、こんなメッセージが出ます。</vt:lpstr>
      <vt:lpstr>ユーザー名・パスワード</vt:lpstr>
      <vt:lpstr>各種設定が終わったら</vt:lpstr>
      <vt:lpstr>Hello World!</vt:lpstr>
      <vt:lpstr>RaspberryPi - HelloWorld</vt:lpstr>
      <vt:lpstr>プログラムを書く準備</vt:lpstr>
      <vt:lpstr>Hello World!</vt:lpstr>
      <vt:lpstr>実行</vt:lpstr>
      <vt:lpstr>実行結果</vt:lpstr>
      <vt:lpstr>GPIO</vt:lpstr>
      <vt:lpstr>PowerPoint プレゼンテーション</vt:lpstr>
      <vt:lpstr>Raspberry PI –                  LED HelloWorld</vt:lpstr>
      <vt:lpstr>PowerPoint プレゼンテーション</vt:lpstr>
      <vt:lpstr>PowerPoint プレゼンテーション</vt:lpstr>
      <vt:lpstr>Raspberry PI – LED version2</vt:lpstr>
      <vt:lpstr>button.py</vt:lpstr>
      <vt:lpstr>配線図</vt:lpstr>
      <vt:lpstr>実行！</vt:lpstr>
      <vt:lpstr>Raspberry PI –                   IoT HelloWorld</vt:lpstr>
      <vt:lpstr>PIP・Flaskのインストール</vt:lpstr>
      <vt:lpstr>プログラムの展開</vt:lpstr>
      <vt:lpstr>IoT &amp; Cloud!</vt:lpstr>
      <vt:lpstr>RaspberryPi – IoT&amp;Could</vt:lpstr>
      <vt:lpstr>Couchbase Lite/Server</vt:lpstr>
      <vt:lpstr>Couchbase Lite 導入</vt:lpstr>
      <vt:lpstr>データベース作成</vt:lpstr>
      <vt:lpstr>ドキュメントを登録する</vt:lpstr>
      <vt:lpstr>温度センサーの計測値をCloudへ</vt:lpstr>
      <vt:lpstr>おさらい</vt:lpstr>
      <vt:lpstr>SO GEEK!</vt:lpstr>
    </vt:vector>
  </TitlesOfParts>
  <Company>atWare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PI2 ハンズオン IoTなSomething</dc:title>
  <dc:creator>Fuwa Takayuki</dc:creator>
  <cp:lastModifiedBy>KITANO KOJI</cp:lastModifiedBy>
  <cp:revision>53</cp:revision>
  <cp:lastPrinted>2015-04-25T01:53:37Z</cp:lastPrinted>
  <dcterms:created xsi:type="dcterms:W3CDTF">2015-04-21T12:41:13Z</dcterms:created>
  <dcterms:modified xsi:type="dcterms:W3CDTF">2015-04-25T01:55:20Z</dcterms:modified>
</cp:coreProperties>
</file>